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57" r:id="rId5"/>
    <p:sldId id="258" r:id="rId6"/>
    <p:sldId id="269" r:id="rId7"/>
    <p:sldId id="259" r:id="rId8"/>
    <p:sldId id="264" r:id="rId9"/>
    <p:sldId id="266" r:id="rId10"/>
    <p:sldId id="261" r:id="rId11"/>
    <p:sldId id="260" r:id="rId12"/>
    <p:sldId id="267" r:id="rId13"/>
    <p:sldId id="268" r:id="rId14"/>
    <p:sldId id="262" r:id="rId15"/>
    <p:sldId id="272" r:id="rId16"/>
    <p:sldId id="263" r:id="rId17"/>
    <p:sldId id="274" r:id="rId18"/>
    <p:sldId id="275" r:id="rId19"/>
    <p:sldId id="276" r:id="rId20"/>
    <p:sldId id="277" r:id="rId21"/>
    <p:sldId id="291" r:id="rId22"/>
    <p:sldId id="278" r:id="rId23"/>
    <p:sldId id="279" r:id="rId24"/>
    <p:sldId id="280" r:id="rId25"/>
    <p:sldId id="281" r:id="rId26"/>
    <p:sldId id="282" r:id="rId27"/>
    <p:sldId id="284" r:id="rId28"/>
    <p:sldId id="287" r:id="rId29"/>
    <p:sldId id="290" r:id="rId30"/>
    <p:sldId id="292" r:id="rId31"/>
    <p:sldId id="293" r:id="rId32"/>
  </p:sldIdLst>
  <p:sldSz cx="9144000" cy="6858000" type="screen4x3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336" userDrawn="1">
          <p15:clr>
            <a:srgbClr val="A4A3A4"/>
          </p15:clr>
        </p15:guide>
        <p15:guide id="5" orient="horz" pos="1920" userDrawn="1">
          <p15:clr>
            <a:srgbClr val="A4A3A4"/>
          </p15:clr>
        </p15:guide>
        <p15:guide id="6" orient="horz" pos="3984" userDrawn="1">
          <p15:clr>
            <a:srgbClr val="A4A3A4"/>
          </p15:clr>
        </p15:guide>
        <p15:guide id="7" orient="horz" pos="1152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503" userDrawn="1">
          <p15:clr>
            <a:srgbClr val="A4A3A4"/>
          </p15:clr>
        </p15:guide>
        <p15:guide id="10" pos="5257" userDrawn="1">
          <p15:clr>
            <a:srgbClr val="A4A3A4"/>
          </p15:clr>
        </p15:guide>
        <p15:guide id="11" pos="4608" userDrawn="1">
          <p15:clr>
            <a:srgbClr val="A4A3A4"/>
          </p15:clr>
        </p15:guide>
        <p15:guide id="12" pos="2448" userDrawn="1">
          <p15:clr>
            <a:srgbClr val="A4A3A4"/>
          </p15:clr>
        </p15:guide>
        <p15:guide id="13" pos="5545" userDrawn="1">
          <p15:clr>
            <a:srgbClr val="A4A3A4"/>
          </p15:clr>
        </p15:guide>
        <p15:guide id="14" pos="277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262" autoAdjust="0"/>
  </p:normalViewPr>
  <p:slideViewPr>
    <p:cSldViewPr showGuides="1">
      <p:cViewPr varScale="1">
        <p:scale>
          <a:sx n="98" d="100"/>
          <a:sy n="98" d="100"/>
        </p:scale>
        <p:origin x="-1368" y="-10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2880"/>
        <p:guide pos="503"/>
        <p:guide pos="5257"/>
        <p:guide pos="4608"/>
        <p:guide pos="2448"/>
        <p:guide pos="5545"/>
        <p:guide pos="27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81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65D56-71D3-4A7B-A7A3-BBC6A6E64F43}" type="doc">
      <dgm:prSet loTypeId="urn:microsoft.com/office/officeart/2005/8/layout/vList6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2E452DC8-B1B2-4346-99F6-28FDDBF9E5C4}">
      <dgm:prSet phldrT="[Tekst]"/>
      <dgm:spPr/>
      <dgm:t>
        <a:bodyPr/>
        <a:lstStyle/>
        <a:p>
          <a:r>
            <a:rPr lang="hr-HR" dirty="0"/>
            <a:t>Znanstvene domene</a:t>
          </a:r>
          <a:endParaRPr lang="en-GB" dirty="0"/>
        </a:p>
      </dgm:t>
    </dgm:pt>
    <dgm:pt modelId="{BAFFA902-DFB7-49DD-B0C9-D70C5F06122F}" type="parTrans" cxnId="{702920DA-14A8-4EE9-BA8E-B18FCD858B11}">
      <dgm:prSet/>
      <dgm:spPr/>
      <dgm:t>
        <a:bodyPr/>
        <a:lstStyle/>
        <a:p>
          <a:endParaRPr lang="en-GB"/>
        </a:p>
      </dgm:t>
    </dgm:pt>
    <dgm:pt modelId="{BACE4F07-14CE-4FF2-8005-45C9F24BCD93}" type="sibTrans" cxnId="{702920DA-14A8-4EE9-BA8E-B18FCD858B11}">
      <dgm:prSet/>
      <dgm:spPr/>
      <dgm:t>
        <a:bodyPr/>
        <a:lstStyle/>
        <a:p>
          <a:endParaRPr lang="en-GB"/>
        </a:p>
      </dgm:t>
    </dgm:pt>
    <dgm:pt modelId="{9C4C2104-52EC-47A9-B83C-F3E60F3415BF}">
      <dgm:prSet phldrT="[Tekst]" custT="1"/>
      <dgm:spPr/>
      <dgm:t>
        <a:bodyPr/>
        <a:lstStyle/>
        <a:p>
          <a:r>
            <a:rPr lang="hr-HR" sz="2600" dirty="0"/>
            <a:t>Kemijska biologija</a:t>
          </a:r>
          <a:endParaRPr lang="en-GB" sz="2600" dirty="0"/>
        </a:p>
      </dgm:t>
    </dgm:pt>
    <dgm:pt modelId="{BD207463-137A-447B-AC3D-A10A146CAA82}" type="parTrans" cxnId="{D9510EA0-36C9-4ED3-AF26-3EF00119D5DF}">
      <dgm:prSet/>
      <dgm:spPr/>
      <dgm:t>
        <a:bodyPr/>
        <a:lstStyle/>
        <a:p>
          <a:endParaRPr lang="en-GB"/>
        </a:p>
      </dgm:t>
    </dgm:pt>
    <dgm:pt modelId="{11415535-A7EE-4C8B-B816-312D5B24B4FB}" type="sibTrans" cxnId="{D9510EA0-36C9-4ED3-AF26-3EF00119D5DF}">
      <dgm:prSet/>
      <dgm:spPr/>
      <dgm:t>
        <a:bodyPr/>
        <a:lstStyle/>
        <a:p>
          <a:endParaRPr lang="en-GB"/>
        </a:p>
      </dgm:t>
    </dgm:pt>
    <dgm:pt modelId="{18D51DE2-9AAD-456F-8378-8B7751799B3F}">
      <dgm:prSet phldrT="[Tekst]" custT="1"/>
      <dgm:spPr/>
      <dgm:t>
        <a:bodyPr/>
        <a:lstStyle/>
        <a:p>
          <a:r>
            <a:rPr lang="hr-HR" sz="2600" dirty="0"/>
            <a:t>Enzimi, kemijske reakcije, putevi</a:t>
          </a:r>
          <a:endParaRPr lang="en-GB" sz="2600" dirty="0"/>
        </a:p>
      </dgm:t>
    </dgm:pt>
    <dgm:pt modelId="{93D7E9DB-5F14-4186-BC08-E84BF0E59F48}" type="parTrans" cxnId="{9BABBF12-E078-4862-BD32-66480221F774}">
      <dgm:prSet/>
      <dgm:spPr/>
      <dgm:t>
        <a:bodyPr/>
        <a:lstStyle/>
        <a:p>
          <a:endParaRPr lang="en-GB"/>
        </a:p>
      </dgm:t>
    </dgm:pt>
    <dgm:pt modelId="{29A62CE5-99AC-47C1-AE31-C2DA9218F9C8}" type="sibTrans" cxnId="{9BABBF12-E078-4862-BD32-66480221F774}">
      <dgm:prSet/>
      <dgm:spPr/>
      <dgm:t>
        <a:bodyPr/>
        <a:lstStyle/>
        <a:p>
          <a:endParaRPr lang="en-GB"/>
        </a:p>
      </dgm:t>
    </dgm:pt>
    <dgm:pt modelId="{29FCF5E0-AEA9-444B-BF0C-504A5D7C11AB}">
      <dgm:prSet phldrT="[Tekst]" custT="1"/>
      <dgm:spPr/>
      <dgm:t>
        <a:bodyPr/>
        <a:lstStyle/>
        <a:p>
          <a:r>
            <a:rPr lang="hr-HR" sz="2600" dirty="0"/>
            <a:t>Evolucija i </a:t>
          </a:r>
          <a:r>
            <a:rPr lang="hr-HR" sz="2600" dirty="0" err="1"/>
            <a:t>filogenetika</a:t>
          </a:r>
          <a:endParaRPr lang="en-GB" sz="2600" dirty="0"/>
        </a:p>
      </dgm:t>
    </dgm:pt>
    <dgm:pt modelId="{ADE2DA99-238F-414D-8B7A-05A6D9B4028E}" type="parTrans" cxnId="{3466931B-C9AC-4E0C-B0E5-3A0518E6BF2A}">
      <dgm:prSet/>
      <dgm:spPr/>
      <dgm:t>
        <a:bodyPr/>
        <a:lstStyle/>
        <a:p>
          <a:endParaRPr lang="en-GB"/>
        </a:p>
      </dgm:t>
    </dgm:pt>
    <dgm:pt modelId="{221EE524-2D73-444C-9BC3-7983B051CC84}" type="sibTrans" cxnId="{3466931B-C9AC-4E0C-B0E5-3A0518E6BF2A}">
      <dgm:prSet/>
      <dgm:spPr/>
      <dgm:t>
        <a:bodyPr/>
        <a:lstStyle/>
        <a:p>
          <a:endParaRPr lang="en-GB"/>
        </a:p>
      </dgm:t>
    </dgm:pt>
    <dgm:pt modelId="{34B94444-5C96-4061-BFF7-9A8D1C045B8F}">
      <dgm:prSet phldrT="[Tekst]" custT="1"/>
      <dgm:spPr/>
      <dgm:t>
        <a:bodyPr/>
        <a:lstStyle/>
        <a:p>
          <a:r>
            <a:rPr lang="hr-HR" sz="2600" dirty="0"/>
            <a:t>Geni i genomi</a:t>
          </a:r>
          <a:endParaRPr lang="en-GB" sz="2600" dirty="0"/>
        </a:p>
      </dgm:t>
    </dgm:pt>
    <dgm:pt modelId="{B946D22C-B350-4DE9-A531-BA714908DA40}" type="parTrans" cxnId="{BCE92284-7A46-4B6C-A1BD-60FCE3802B62}">
      <dgm:prSet/>
      <dgm:spPr/>
      <dgm:t>
        <a:bodyPr/>
        <a:lstStyle/>
        <a:p>
          <a:endParaRPr lang="en-GB"/>
        </a:p>
      </dgm:t>
    </dgm:pt>
    <dgm:pt modelId="{972C028E-64FF-434F-B720-819462C0E3AC}" type="sibTrans" cxnId="{BCE92284-7A46-4B6C-A1BD-60FCE3802B62}">
      <dgm:prSet/>
      <dgm:spPr/>
      <dgm:t>
        <a:bodyPr/>
        <a:lstStyle/>
        <a:p>
          <a:endParaRPr lang="en-GB"/>
        </a:p>
      </dgm:t>
    </dgm:pt>
    <dgm:pt modelId="{F117ED0B-2FC5-4986-B7B2-2CF53ACEA43D}">
      <dgm:prSet phldrT="[Tekst]" custT="1"/>
      <dgm:spPr/>
      <dgm:t>
        <a:bodyPr/>
        <a:lstStyle/>
        <a:p>
          <a:r>
            <a:rPr lang="hr-HR" sz="2600" dirty="0"/>
            <a:t>Literatura</a:t>
          </a:r>
          <a:endParaRPr lang="en-GB" sz="2600" dirty="0"/>
        </a:p>
      </dgm:t>
    </dgm:pt>
    <dgm:pt modelId="{C4789843-26C3-4E72-A412-8CD7D46BAB76}" type="parTrans" cxnId="{2336BB5F-F3A4-41D3-A0B7-16504D09128F}">
      <dgm:prSet/>
      <dgm:spPr/>
      <dgm:t>
        <a:bodyPr/>
        <a:lstStyle/>
        <a:p>
          <a:endParaRPr lang="en-GB"/>
        </a:p>
      </dgm:t>
    </dgm:pt>
    <dgm:pt modelId="{2F468387-E992-4B14-A549-F0FAA95DAC31}" type="sibTrans" cxnId="{2336BB5F-F3A4-41D3-A0B7-16504D09128F}">
      <dgm:prSet/>
      <dgm:spPr/>
      <dgm:t>
        <a:bodyPr/>
        <a:lstStyle/>
        <a:p>
          <a:endParaRPr lang="en-GB"/>
        </a:p>
      </dgm:t>
    </dgm:pt>
    <dgm:pt modelId="{5A51B5B8-4509-4D46-B047-EA325FE242A5}">
      <dgm:prSet phldrT="[Tekst]" custT="1"/>
      <dgm:spPr/>
      <dgm:t>
        <a:bodyPr/>
        <a:lstStyle/>
        <a:p>
          <a:r>
            <a:rPr lang="hr-HR" sz="2600" dirty="0"/>
            <a:t>Molekularna i stanična struktura</a:t>
          </a:r>
          <a:endParaRPr lang="en-GB" sz="2600" dirty="0"/>
        </a:p>
      </dgm:t>
    </dgm:pt>
    <dgm:pt modelId="{5D9C81C3-4253-4632-8175-FBADFBB4C793}" type="parTrans" cxnId="{8859290D-87CE-4CE2-B9A7-2942DA9E25D1}">
      <dgm:prSet/>
      <dgm:spPr/>
      <dgm:t>
        <a:bodyPr/>
        <a:lstStyle/>
        <a:p>
          <a:endParaRPr lang="en-GB"/>
        </a:p>
      </dgm:t>
    </dgm:pt>
    <dgm:pt modelId="{5B0D5CAB-2D88-4213-BE73-2E176FF0432F}" type="sibTrans" cxnId="{8859290D-87CE-4CE2-B9A7-2942DA9E25D1}">
      <dgm:prSet/>
      <dgm:spPr/>
      <dgm:t>
        <a:bodyPr/>
        <a:lstStyle/>
        <a:p>
          <a:endParaRPr lang="en-GB"/>
        </a:p>
      </dgm:t>
    </dgm:pt>
    <dgm:pt modelId="{DC96FE69-1264-42C7-A126-CE81CA5C1496}">
      <dgm:prSet phldrT="[Tekst]" custT="1"/>
      <dgm:spPr/>
      <dgm:t>
        <a:bodyPr/>
        <a:lstStyle/>
        <a:p>
          <a:r>
            <a:rPr lang="hr-HR" sz="2600" dirty="0"/>
            <a:t>Proteini i </a:t>
          </a:r>
          <a:r>
            <a:rPr lang="hr-HR" sz="2600" dirty="0" err="1"/>
            <a:t>proteomi</a:t>
          </a:r>
          <a:endParaRPr lang="en-GB" sz="2600" dirty="0"/>
        </a:p>
      </dgm:t>
    </dgm:pt>
    <dgm:pt modelId="{B551DE00-8112-4B14-AA46-45768C17DA31}" type="parTrans" cxnId="{B4515ADF-05A0-4EA0-B2F3-0AFF3B11644B}">
      <dgm:prSet/>
      <dgm:spPr/>
      <dgm:t>
        <a:bodyPr/>
        <a:lstStyle/>
        <a:p>
          <a:endParaRPr lang="en-GB"/>
        </a:p>
      </dgm:t>
    </dgm:pt>
    <dgm:pt modelId="{0BB4FF76-661F-4B7E-9C8F-13D7CE541AA2}" type="sibTrans" cxnId="{B4515ADF-05A0-4EA0-B2F3-0AFF3B11644B}">
      <dgm:prSet/>
      <dgm:spPr/>
      <dgm:t>
        <a:bodyPr/>
        <a:lstStyle/>
        <a:p>
          <a:endParaRPr lang="en-GB"/>
        </a:p>
      </dgm:t>
    </dgm:pt>
    <dgm:pt modelId="{F1EA7F0A-C82F-4457-B1E4-2A0FC9E44D05}" type="pres">
      <dgm:prSet presAssocID="{49F65D56-71D3-4A7B-A7A3-BBC6A6E64F4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72F751B5-DECB-443D-9713-48D376D40044}" type="pres">
      <dgm:prSet presAssocID="{2E452DC8-B1B2-4346-99F6-28FDDBF9E5C4}" presName="linNode" presStyleCnt="0"/>
      <dgm:spPr/>
    </dgm:pt>
    <dgm:pt modelId="{A36595C1-E67B-4CE0-9703-1EA4141C314C}" type="pres">
      <dgm:prSet presAssocID="{2E452DC8-B1B2-4346-99F6-28FDDBF9E5C4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4F93BD-361E-4F42-9CB3-4C61037852AF}" type="pres">
      <dgm:prSet presAssocID="{2E452DC8-B1B2-4346-99F6-28FDDBF9E5C4}" presName="childShp" presStyleLbl="bgAccFollowNode1" presStyleIdx="0" presStyleCnt="1" custScaleX="17503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0EC4F7E-8C78-4AB9-BC3D-1384FEF66572}" type="presOf" srcId="{34B94444-5C96-4061-BFF7-9A8D1C045B8F}" destId="{404F93BD-361E-4F42-9CB3-4C61037852AF}" srcOrd="0" destOrd="3" presId="urn:microsoft.com/office/officeart/2005/8/layout/vList6"/>
    <dgm:cxn modelId="{BCE92284-7A46-4B6C-A1BD-60FCE3802B62}" srcId="{2E452DC8-B1B2-4346-99F6-28FDDBF9E5C4}" destId="{34B94444-5C96-4061-BFF7-9A8D1C045B8F}" srcOrd="3" destOrd="0" parTransId="{B946D22C-B350-4DE9-A531-BA714908DA40}" sibTransId="{972C028E-64FF-434F-B720-819462C0E3AC}"/>
    <dgm:cxn modelId="{B14FA4E6-47EA-489D-969A-E440A73D9C2D}" type="presOf" srcId="{29FCF5E0-AEA9-444B-BF0C-504A5D7C11AB}" destId="{404F93BD-361E-4F42-9CB3-4C61037852AF}" srcOrd="0" destOrd="2" presId="urn:microsoft.com/office/officeart/2005/8/layout/vList6"/>
    <dgm:cxn modelId="{EB4AFFD0-6508-4CC7-BBEA-62E70E61272B}" type="presOf" srcId="{DC96FE69-1264-42C7-A126-CE81CA5C1496}" destId="{404F93BD-361E-4F42-9CB3-4C61037852AF}" srcOrd="0" destOrd="6" presId="urn:microsoft.com/office/officeart/2005/8/layout/vList6"/>
    <dgm:cxn modelId="{702920DA-14A8-4EE9-BA8E-B18FCD858B11}" srcId="{49F65D56-71D3-4A7B-A7A3-BBC6A6E64F43}" destId="{2E452DC8-B1B2-4346-99F6-28FDDBF9E5C4}" srcOrd="0" destOrd="0" parTransId="{BAFFA902-DFB7-49DD-B0C9-D70C5F06122F}" sibTransId="{BACE4F07-14CE-4FF2-8005-45C9F24BCD93}"/>
    <dgm:cxn modelId="{C4BD55E7-A421-4F20-9BD0-3924A8B3D80C}" type="presOf" srcId="{9C4C2104-52EC-47A9-B83C-F3E60F3415BF}" destId="{404F93BD-361E-4F42-9CB3-4C61037852AF}" srcOrd="0" destOrd="0" presId="urn:microsoft.com/office/officeart/2005/8/layout/vList6"/>
    <dgm:cxn modelId="{D9510EA0-36C9-4ED3-AF26-3EF00119D5DF}" srcId="{2E452DC8-B1B2-4346-99F6-28FDDBF9E5C4}" destId="{9C4C2104-52EC-47A9-B83C-F3E60F3415BF}" srcOrd="0" destOrd="0" parTransId="{BD207463-137A-447B-AC3D-A10A146CAA82}" sibTransId="{11415535-A7EE-4C8B-B816-312D5B24B4FB}"/>
    <dgm:cxn modelId="{3EFFAAF1-4CA2-4AB9-86D8-8D9A01C435AE}" type="presOf" srcId="{F117ED0B-2FC5-4986-B7B2-2CF53ACEA43D}" destId="{404F93BD-361E-4F42-9CB3-4C61037852AF}" srcOrd="0" destOrd="4" presId="urn:microsoft.com/office/officeart/2005/8/layout/vList6"/>
    <dgm:cxn modelId="{3466931B-C9AC-4E0C-B0E5-3A0518E6BF2A}" srcId="{2E452DC8-B1B2-4346-99F6-28FDDBF9E5C4}" destId="{29FCF5E0-AEA9-444B-BF0C-504A5D7C11AB}" srcOrd="2" destOrd="0" parTransId="{ADE2DA99-238F-414D-8B7A-05A6D9B4028E}" sibTransId="{221EE524-2D73-444C-9BC3-7983B051CC84}"/>
    <dgm:cxn modelId="{621A5197-DC87-4F81-9561-A0227E4D397D}" type="presOf" srcId="{2E452DC8-B1B2-4346-99F6-28FDDBF9E5C4}" destId="{A36595C1-E67B-4CE0-9703-1EA4141C314C}" srcOrd="0" destOrd="0" presId="urn:microsoft.com/office/officeart/2005/8/layout/vList6"/>
    <dgm:cxn modelId="{0ECB3456-A64C-4175-B977-E4F613F623A4}" type="presOf" srcId="{49F65D56-71D3-4A7B-A7A3-BBC6A6E64F43}" destId="{F1EA7F0A-C82F-4457-B1E4-2A0FC9E44D05}" srcOrd="0" destOrd="0" presId="urn:microsoft.com/office/officeart/2005/8/layout/vList6"/>
    <dgm:cxn modelId="{8859290D-87CE-4CE2-B9A7-2942DA9E25D1}" srcId="{2E452DC8-B1B2-4346-99F6-28FDDBF9E5C4}" destId="{5A51B5B8-4509-4D46-B047-EA325FE242A5}" srcOrd="5" destOrd="0" parTransId="{5D9C81C3-4253-4632-8175-FBADFBB4C793}" sibTransId="{5B0D5CAB-2D88-4213-BE73-2E176FF0432F}"/>
    <dgm:cxn modelId="{47CA70AA-794A-4BFC-908E-3149F8F5BA06}" type="presOf" srcId="{18D51DE2-9AAD-456F-8378-8B7751799B3F}" destId="{404F93BD-361E-4F42-9CB3-4C61037852AF}" srcOrd="0" destOrd="1" presId="urn:microsoft.com/office/officeart/2005/8/layout/vList6"/>
    <dgm:cxn modelId="{B4515ADF-05A0-4EA0-B2F3-0AFF3B11644B}" srcId="{2E452DC8-B1B2-4346-99F6-28FDDBF9E5C4}" destId="{DC96FE69-1264-42C7-A126-CE81CA5C1496}" srcOrd="6" destOrd="0" parTransId="{B551DE00-8112-4B14-AA46-45768C17DA31}" sibTransId="{0BB4FF76-661F-4B7E-9C8F-13D7CE541AA2}"/>
    <dgm:cxn modelId="{B81FA992-1F65-4B4E-BC50-8625FDF9F3C6}" type="presOf" srcId="{5A51B5B8-4509-4D46-B047-EA325FE242A5}" destId="{404F93BD-361E-4F42-9CB3-4C61037852AF}" srcOrd="0" destOrd="5" presId="urn:microsoft.com/office/officeart/2005/8/layout/vList6"/>
    <dgm:cxn modelId="{9BABBF12-E078-4862-BD32-66480221F774}" srcId="{2E452DC8-B1B2-4346-99F6-28FDDBF9E5C4}" destId="{18D51DE2-9AAD-456F-8378-8B7751799B3F}" srcOrd="1" destOrd="0" parTransId="{93D7E9DB-5F14-4186-BC08-E84BF0E59F48}" sibTransId="{29A62CE5-99AC-47C1-AE31-C2DA9218F9C8}"/>
    <dgm:cxn modelId="{2336BB5F-F3A4-41D3-A0B7-16504D09128F}" srcId="{2E452DC8-B1B2-4346-99F6-28FDDBF9E5C4}" destId="{F117ED0B-2FC5-4986-B7B2-2CF53ACEA43D}" srcOrd="4" destOrd="0" parTransId="{C4789843-26C3-4E72-A412-8CD7D46BAB76}" sibTransId="{2F468387-E992-4B14-A549-F0FAA95DAC31}"/>
    <dgm:cxn modelId="{F8E6A816-E61A-4CD0-999D-3C4CDF07A845}" type="presParOf" srcId="{F1EA7F0A-C82F-4457-B1E4-2A0FC9E44D05}" destId="{72F751B5-DECB-443D-9713-48D376D40044}" srcOrd="0" destOrd="0" presId="urn:microsoft.com/office/officeart/2005/8/layout/vList6"/>
    <dgm:cxn modelId="{6DDDA87C-B19F-4799-8413-6474A2B4240F}" type="presParOf" srcId="{72F751B5-DECB-443D-9713-48D376D40044}" destId="{A36595C1-E67B-4CE0-9703-1EA4141C314C}" srcOrd="0" destOrd="0" presId="urn:microsoft.com/office/officeart/2005/8/layout/vList6"/>
    <dgm:cxn modelId="{F969E85D-15B5-4FBE-B9DE-8C77B612882A}" type="presParOf" srcId="{72F751B5-DECB-443D-9713-48D376D40044}" destId="{404F93BD-361E-4F42-9CB3-4C61037852A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19842-228D-4C56-AC29-FC8D02FAA6DC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EADB08-6603-4C5A-B788-A3E145DEFFDB}">
      <dgm:prSet phldrT="[Tekst]" custT="1"/>
      <dgm:spPr/>
      <dgm:t>
        <a:bodyPr/>
        <a:lstStyle/>
        <a:p>
          <a:r>
            <a:rPr lang="hr-HR" sz="2400" dirty="0"/>
            <a:t>Računanje</a:t>
          </a:r>
          <a:endParaRPr lang="en-GB" sz="2400" dirty="0"/>
        </a:p>
      </dgm:t>
    </dgm:pt>
    <dgm:pt modelId="{76283C4D-F082-4D95-B5AE-3C7AA3E62770}" type="parTrans" cxnId="{34E84FF1-B239-4165-B625-643245955BC1}">
      <dgm:prSet/>
      <dgm:spPr/>
      <dgm:t>
        <a:bodyPr/>
        <a:lstStyle/>
        <a:p>
          <a:endParaRPr lang="en-GB"/>
        </a:p>
      </dgm:t>
    </dgm:pt>
    <dgm:pt modelId="{AD1F6CB6-CC81-48E9-BE90-8C52611729C1}" type="sibTrans" cxnId="{34E84FF1-B239-4165-B625-643245955BC1}">
      <dgm:prSet/>
      <dgm:spPr/>
      <dgm:t>
        <a:bodyPr/>
        <a:lstStyle/>
        <a:p>
          <a:endParaRPr lang="en-GB"/>
        </a:p>
      </dgm:t>
    </dgm:pt>
    <dgm:pt modelId="{9DA47D1C-BB56-461D-AF2F-0B3E37868225}">
      <dgm:prSet phldrT="[Tekst]" custT="1"/>
      <dgm:spPr/>
      <dgm:t>
        <a:bodyPr/>
        <a:lstStyle/>
        <a:p>
          <a:r>
            <a:rPr lang="hr-HR" sz="2400" dirty="0"/>
            <a:t>Podatkovni resursi</a:t>
          </a:r>
          <a:endParaRPr lang="en-GB" sz="2400" dirty="0"/>
        </a:p>
      </dgm:t>
    </dgm:pt>
    <dgm:pt modelId="{BD4D75C9-37AC-4426-B822-1973D8C1C89F}" type="parTrans" cxnId="{B3EB0700-7570-45D5-A580-608402A80B58}">
      <dgm:prSet/>
      <dgm:spPr/>
      <dgm:t>
        <a:bodyPr/>
        <a:lstStyle/>
        <a:p>
          <a:endParaRPr lang="en-GB"/>
        </a:p>
      </dgm:t>
    </dgm:pt>
    <dgm:pt modelId="{EE6E8F2B-19CE-4543-85E0-FA45360E29FF}" type="sibTrans" cxnId="{B3EB0700-7570-45D5-A580-608402A80B58}">
      <dgm:prSet/>
      <dgm:spPr/>
      <dgm:t>
        <a:bodyPr/>
        <a:lstStyle/>
        <a:p>
          <a:endParaRPr lang="en-GB"/>
        </a:p>
      </dgm:t>
    </dgm:pt>
    <dgm:pt modelId="{3D575C26-B2AF-4148-B818-77797B42431E}">
      <dgm:prSet phldrT="[Tekst]" custT="1"/>
      <dgm:spPr/>
      <dgm:t>
        <a:bodyPr/>
        <a:lstStyle/>
        <a:p>
          <a:r>
            <a:rPr lang="hr-HR" sz="2400" dirty="0"/>
            <a:t>Interoperabilnost i standardi</a:t>
          </a:r>
          <a:endParaRPr lang="en-GB" sz="2400" dirty="0"/>
        </a:p>
      </dgm:t>
    </dgm:pt>
    <dgm:pt modelId="{72E450BC-BA89-49FD-986D-A4EBF48317D3}" type="parTrans" cxnId="{EB979405-0277-447A-9CD9-AE8173E4FE1B}">
      <dgm:prSet/>
      <dgm:spPr/>
      <dgm:t>
        <a:bodyPr/>
        <a:lstStyle/>
        <a:p>
          <a:endParaRPr lang="en-GB"/>
        </a:p>
      </dgm:t>
    </dgm:pt>
    <dgm:pt modelId="{4EC0AEF6-4E40-43D8-B488-A550DA420BBD}" type="sibTrans" cxnId="{EB979405-0277-447A-9CD9-AE8173E4FE1B}">
      <dgm:prSet/>
      <dgm:spPr/>
      <dgm:t>
        <a:bodyPr/>
        <a:lstStyle/>
        <a:p>
          <a:endParaRPr lang="en-GB"/>
        </a:p>
      </dgm:t>
    </dgm:pt>
    <dgm:pt modelId="{8A282FCF-B459-4B99-9738-9F0B9CBCCAE9}">
      <dgm:prSet phldrT="[Tekst]" custT="1"/>
      <dgm:spPr/>
      <dgm:t>
        <a:bodyPr/>
        <a:lstStyle/>
        <a:p>
          <a:r>
            <a:rPr lang="hr-HR" sz="2400" dirty="0"/>
            <a:t>Programska rješenja (alati)</a:t>
          </a:r>
          <a:endParaRPr lang="en-GB" sz="2400" dirty="0"/>
        </a:p>
      </dgm:t>
    </dgm:pt>
    <dgm:pt modelId="{C0D02110-EE64-4499-866F-8A4AA04E0BE1}" type="parTrans" cxnId="{D3651CF9-3A3C-4B34-849A-E87238D4CB48}">
      <dgm:prSet/>
      <dgm:spPr/>
      <dgm:t>
        <a:bodyPr/>
        <a:lstStyle/>
        <a:p>
          <a:endParaRPr lang="en-GB"/>
        </a:p>
      </dgm:t>
    </dgm:pt>
    <dgm:pt modelId="{CAE4B2B1-A2B8-445A-84FF-0129DFBA0593}" type="sibTrans" cxnId="{D3651CF9-3A3C-4B34-849A-E87238D4CB48}">
      <dgm:prSet/>
      <dgm:spPr/>
      <dgm:t>
        <a:bodyPr/>
        <a:lstStyle/>
        <a:p>
          <a:endParaRPr lang="en-GB"/>
        </a:p>
      </dgm:t>
    </dgm:pt>
    <dgm:pt modelId="{71CB749B-1D5E-483E-A2EA-618CBA99B6E5}">
      <dgm:prSet phldrT="[Tekst]" custT="1"/>
      <dgm:spPr/>
      <dgm:t>
        <a:bodyPr/>
        <a:lstStyle/>
        <a:p>
          <a:r>
            <a:rPr lang="hr-HR" sz="2400" dirty="0"/>
            <a:t>Obuka</a:t>
          </a:r>
          <a:endParaRPr lang="en-GB" sz="2400" dirty="0"/>
        </a:p>
      </dgm:t>
    </dgm:pt>
    <dgm:pt modelId="{4AD7E0C2-CFA8-4836-B379-1879C7938427}" type="parTrans" cxnId="{B0E68B47-8276-4C0F-AEB0-54CD4C35D701}">
      <dgm:prSet/>
      <dgm:spPr/>
      <dgm:t>
        <a:bodyPr/>
        <a:lstStyle/>
        <a:p>
          <a:endParaRPr lang="en-GB"/>
        </a:p>
      </dgm:t>
    </dgm:pt>
    <dgm:pt modelId="{1469A80A-01C3-4E28-953C-043195171EAB}" type="sibTrans" cxnId="{B0E68B47-8276-4C0F-AEB0-54CD4C35D701}">
      <dgm:prSet/>
      <dgm:spPr/>
      <dgm:t>
        <a:bodyPr/>
        <a:lstStyle/>
        <a:p>
          <a:endParaRPr lang="en-GB"/>
        </a:p>
      </dgm:t>
    </dgm:pt>
    <dgm:pt modelId="{5D841CED-051F-4757-ADFF-7D16F9D74703}" type="pres">
      <dgm:prSet presAssocID="{D0719842-228D-4C56-AC29-FC8D02FAA6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09AF520-6276-43CA-8854-FF0D47F80BD4}" type="pres">
      <dgm:prSet presAssocID="{A2EADB08-6603-4C5A-B788-A3E145DEFFD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EB7277-83FE-4395-98D3-8C8876EE8DDB}" type="pres">
      <dgm:prSet presAssocID="{AD1F6CB6-CC81-48E9-BE90-8C52611729C1}" presName="sibTrans" presStyleCnt="0"/>
      <dgm:spPr/>
    </dgm:pt>
    <dgm:pt modelId="{6CFBF6F1-EF0E-4F27-B03B-5297586E2BFB}" type="pres">
      <dgm:prSet presAssocID="{9DA47D1C-BB56-461D-AF2F-0B3E378682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DF5795-DC8C-4C3A-930A-FF5D0E776FB9}" type="pres">
      <dgm:prSet presAssocID="{EE6E8F2B-19CE-4543-85E0-FA45360E29FF}" presName="sibTrans" presStyleCnt="0"/>
      <dgm:spPr/>
    </dgm:pt>
    <dgm:pt modelId="{8A28F1E9-F325-4614-8138-FE12901861F8}" type="pres">
      <dgm:prSet presAssocID="{3D575C26-B2AF-4148-B818-77797B42431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FA1A6C-E5FE-4573-BDFD-B70AD9CBADBB}" type="pres">
      <dgm:prSet presAssocID="{4EC0AEF6-4E40-43D8-B488-A550DA420BBD}" presName="sibTrans" presStyleCnt="0"/>
      <dgm:spPr/>
    </dgm:pt>
    <dgm:pt modelId="{5F534063-FB7D-4510-A1DF-F0EF0E64824C}" type="pres">
      <dgm:prSet presAssocID="{8A282FCF-B459-4B99-9738-9F0B9CBCCAE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4AE4ED-7968-4437-9AD6-D44B6FA14661}" type="pres">
      <dgm:prSet presAssocID="{CAE4B2B1-A2B8-445A-84FF-0129DFBA0593}" presName="sibTrans" presStyleCnt="0"/>
      <dgm:spPr/>
    </dgm:pt>
    <dgm:pt modelId="{43FAC551-C7AF-4673-85DA-2ED8F478568E}" type="pres">
      <dgm:prSet presAssocID="{71CB749B-1D5E-483E-A2EA-618CBA99B6E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3EB0700-7570-45D5-A580-608402A80B58}" srcId="{D0719842-228D-4C56-AC29-FC8D02FAA6DC}" destId="{9DA47D1C-BB56-461D-AF2F-0B3E37868225}" srcOrd="1" destOrd="0" parTransId="{BD4D75C9-37AC-4426-B822-1973D8C1C89F}" sibTransId="{EE6E8F2B-19CE-4543-85E0-FA45360E29FF}"/>
    <dgm:cxn modelId="{954FAEAF-36AD-4DC3-AA36-840AAF523F01}" type="presOf" srcId="{9DA47D1C-BB56-461D-AF2F-0B3E37868225}" destId="{6CFBF6F1-EF0E-4F27-B03B-5297586E2BFB}" srcOrd="0" destOrd="0" presId="urn:microsoft.com/office/officeart/2005/8/layout/default#1"/>
    <dgm:cxn modelId="{61E00C47-5E5D-4935-B89F-045E45865E35}" type="presOf" srcId="{A2EADB08-6603-4C5A-B788-A3E145DEFFDB}" destId="{909AF520-6276-43CA-8854-FF0D47F80BD4}" srcOrd="0" destOrd="0" presId="urn:microsoft.com/office/officeart/2005/8/layout/default#1"/>
    <dgm:cxn modelId="{3685ABDB-692B-42E4-A05B-57F0CD2D5D8D}" type="presOf" srcId="{71CB749B-1D5E-483E-A2EA-618CBA99B6E5}" destId="{43FAC551-C7AF-4673-85DA-2ED8F478568E}" srcOrd="0" destOrd="0" presId="urn:microsoft.com/office/officeart/2005/8/layout/default#1"/>
    <dgm:cxn modelId="{EB979405-0277-447A-9CD9-AE8173E4FE1B}" srcId="{D0719842-228D-4C56-AC29-FC8D02FAA6DC}" destId="{3D575C26-B2AF-4148-B818-77797B42431E}" srcOrd="2" destOrd="0" parTransId="{72E450BC-BA89-49FD-986D-A4EBF48317D3}" sibTransId="{4EC0AEF6-4E40-43D8-B488-A550DA420BBD}"/>
    <dgm:cxn modelId="{34E84FF1-B239-4165-B625-643245955BC1}" srcId="{D0719842-228D-4C56-AC29-FC8D02FAA6DC}" destId="{A2EADB08-6603-4C5A-B788-A3E145DEFFDB}" srcOrd="0" destOrd="0" parTransId="{76283C4D-F082-4D95-B5AE-3C7AA3E62770}" sibTransId="{AD1F6CB6-CC81-48E9-BE90-8C52611729C1}"/>
    <dgm:cxn modelId="{7B0018FF-2D4B-4945-9E5B-75C56E96EC2C}" type="presOf" srcId="{8A282FCF-B459-4B99-9738-9F0B9CBCCAE9}" destId="{5F534063-FB7D-4510-A1DF-F0EF0E64824C}" srcOrd="0" destOrd="0" presId="urn:microsoft.com/office/officeart/2005/8/layout/default#1"/>
    <dgm:cxn modelId="{D3651CF9-3A3C-4B34-849A-E87238D4CB48}" srcId="{D0719842-228D-4C56-AC29-FC8D02FAA6DC}" destId="{8A282FCF-B459-4B99-9738-9F0B9CBCCAE9}" srcOrd="3" destOrd="0" parTransId="{C0D02110-EE64-4499-866F-8A4AA04E0BE1}" sibTransId="{CAE4B2B1-A2B8-445A-84FF-0129DFBA0593}"/>
    <dgm:cxn modelId="{B0E68B47-8276-4C0F-AEB0-54CD4C35D701}" srcId="{D0719842-228D-4C56-AC29-FC8D02FAA6DC}" destId="{71CB749B-1D5E-483E-A2EA-618CBA99B6E5}" srcOrd="4" destOrd="0" parTransId="{4AD7E0C2-CFA8-4836-B379-1879C7938427}" sibTransId="{1469A80A-01C3-4E28-953C-043195171EAB}"/>
    <dgm:cxn modelId="{FEEB1671-83DC-41F7-825B-EE611BEB356F}" type="presOf" srcId="{D0719842-228D-4C56-AC29-FC8D02FAA6DC}" destId="{5D841CED-051F-4757-ADFF-7D16F9D74703}" srcOrd="0" destOrd="0" presId="urn:microsoft.com/office/officeart/2005/8/layout/default#1"/>
    <dgm:cxn modelId="{354BBCCC-373A-4119-869E-1C0F9E5FD4C3}" type="presOf" srcId="{3D575C26-B2AF-4148-B818-77797B42431E}" destId="{8A28F1E9-F325-4614-8138-FE12901861F8}" srcOrd="0" destOrd="0" presId="urn:microsoft.com/office/officeart/2005/8/layout/default#1"/>
    <dgm:cxn modelId="{B741789B-142D-4A85-B791-AF5972C554FE}" type="presParOf" srcId="{5D841CED-051F-4757-ADFF-7D16F9D74703}" destId="{909AF520-6276-43CA-8854-FF0D47F80BD4}" srcOrd="0" destOrd="0" presId="urn:microsoft.com/office/officeart/2005/8/layout/default#1"/>
    <dgm:cxn modelId="{2F15C4A7-44F7-4F6C-BB78-B96D01446ADF}" type="presParOf" srcId="{5D841CED-051F-4757-ADFF-7D16F9D74703}" destId="{7CEB7277-83FE-4395-98D3-8C8876EE8DDB}" srcOrd="1" destOrd="0" presId="urn:microsoft.com/office/officeart/2005/8/layout/default#1"/>
    <dgm:cxn modelId="{9CA87EB8-43F7-47A9-9911-EF7FE7A4DCFC}" type="presParOf" srcId="{5D841CED-051F-4757-ADFF-7D16F9D74703}" destId="{6CFBF6F1-EF0E-4F27-B03B-5297586E2BFB}" srcOrd="2" destOrd="0" presId="urn:microsoft.com/office/officeart/2005/8/layout/default#1"/>
    <dgm:cxn modelId="{2A6BD11B-5E60-4856-9E47-7BB29AB5234D}" type="presParOf" srcId="{5D841CED-051F-4757-ADFF-7D16F9D74703}" destId="{BCDF5795-DC8C-4C3A-930A-FF5D0E776FB9}" srcOrd="3" destOrd="0" presId="urn:microsoft.com/office/officeart/2005/8/layout/default#1"/>
    <dgm:cxn modelId="{3A2A1D3C-F359-449E-B986-0D55A6B9E41F}" type="presParOf" srcId="{5D841CED-051F-4757-ADFF-7D16F9D74703}" destId="{8A28F1E9-F325-4614-8138-FE12901861F8}" srcOrd="4" destOrd="0" presId="urn:microsoft.com/office/officeart/2005/8/layout/default#1"/>
    <dgm:cxn modelId="{76A3439C-755E-4C30-AC92-0397B83C312F}" type="presParOf" srcId="{5D841CED-051F-4757-ADFF-7D16F9D74703}" destId="{B6FA1A6C-E5FE-4573-BDFD-B70AD9CBADBB}" srcOrd="5" destOrd="0" presId="urn:microsoft.com/office/officeart/2005/8/layout/default#1"/>
    <dgm:cxn modelId="{1DFD093C-AB19-4023-A895-989BC83B1761}" type="presParOf" srcId="{5D841CED-051F-4757-ADFF-7D16F9D74703}" destId="{5F534063-FB7D-4510-A1DF-F0EF0E64824C}" srcOrd="6" destOrd="0" presId="urn:microsoft.com/office/officeart/2005/8/layout/default#1"/>
    <dgm:cxn modelId="{36347A1B-C02B-4FF5-811B-3ACA49A90004}" type="presParOf" srcId="{5D841CED-051F-4757-ADFF-7D16F9D74703}" destId="{604AE4ED-7968-4437-9AD6-D44B6FA14661}" srcOrd="7" destOrd="0" presId="urn:microsoft.com/office/officeart/2005/8/layout/default#1"/>
    <dgm:cxn modelId="{30404B53-E020-449C-B1DE-8049E7EAD9EF}" type="presParOf" srcId="{5D841CED-051F-4757-ADFF-7D16F9D74703}" destId="{43FAC551-C7AF-4673-85DA-2ED8F478568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4F93BD-361E-4F42-9CB3-4C61037852AF}">
      <dsp:nvSpPr>
        <dsp:cNvPr id="0" name=""/>
        <dsp:cNvSpPr/>
      </dsp:nvSpPr>
      <dsp:spPr>
        <a:xfrm>
          <a:off x="2204963" y="0"/>
          <a:ext cx="5787249" cy="5461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/>
            <a:t>Kemijska biologija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/>
            <a:t>Enzimi, kemijske reakcije, putevi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/>
            <a:t>Evolucija i </a:t>
          </a:r>
          <a:r>
            <a:rPr lang="hr-HR" sz="2600" kern="1200" dirty="0" err="1"/>
            <a:t>filogenetika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/>
            <a:t>Geni i genomi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/>
            <a:t>Literatura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/>
            <a:t>Molekularna i stanična struktura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/>
            <a:t>Proteini i </a:t>
          </a:r>
          <a:r>
            <a:rPr lang="hr-HR" sz="2600" kern="1200" dirty="0" err="1"/>
            <a:t>proteomi</a:t>
          </a:r>
          <a:endParaRPr lang="en-GB" sz="2600" kern="1200" dirty="0"/>
        </a:p>
      </dsp:txBody>
      <dsp:txXfrm>
        <a:off x="2204963" y="0"/>
        <a:ext cx="5787249" cy="5461000"/>
      </dsp:txXfrm>
    </dsp:sp>
    <dsp:sp modelId="{A36595C1-E67B-4CE0-9703-1EA4141C314C}">
      <dsp:nvSpPr>
        <dsp:cNvPr id="0" name=""/>
        <dsp:cNvSpPr/>
      </dsp:nvSpPr>
      <dsp:spPr>
        <a:xfrm>
          <a:off x="674" y="0"/>
          <a:ext cx="2204288" cy="54610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Znanstvene domene</a:t>
          </a:r>
          <a:endParaRPr lang="en-GB" sz="2700" kern="1200" dirty="0"/>
        </a:p>
      </dsp:txBody>
      <dsp:txXfrm>
        <a:off x="674" y="0"/>
        <a:ext cx="2204288" cy="5461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9AF520-6276-43CA-8854-FF0D47F80BD4}">
      <dsp:nvSpPr>
        <dsp:cNvPr id="0" name=""/>
        <dsp:cNvSpPr/>
      </dsp:nvSpPr>
      <dsp:spPr>
        <a:xfrm>
          <a:off x="0" y="659335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Računanje</a:t>
          </a:r>
          <a:endParaRPr lang="en-GB" sz="2400" kern="1200" dirty="0"/>
        </a:p>
      </dsp:txBody>
      <dsp:txXfrm>
        <a:off x="0" y="659335"/>
        <a:ext cx="2542782" cy="1525669"/>
      </dsp:txXfrm>
    </dsp:sp>
    <dsp:sp modelId="{6CFBF6F1-EF0E-4F27-B03B-5297586E2BFB}">
      <dsp:nvSpPr>
        <dsp:cNvPr id="0" name=""/>
        <dsp:cNvSpPr/>
      </dsp:nvSpPr>
      <dsp:spPr>
        <a:xfrm>
          <a:off x="2797060" y="659335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Podatkovni resursi</a:t>
          </a:r>
          <a:endParaRPr lang="en-GB" sz="2400" kern="1200" dirty="0"/>
        </a:p>
      </dsp:txBody>
      <dsp:txXfrm>
        <a:off x="2797060" y="659335"/>
        <a:ext cx="2542782" cy="1525669"/>
      </dsp:txXfrm>
    </dsp:sp>
    <dsp:sp modelId="{8A28F1E9-F325-4614-8138-FE12901861F8}">
      <dsp:nvSpPr>
        <dsp:cNvPr id="0" name=""/>
        <dsp:cNvSpPr/>
      </dsp:nvSpPr>
      <dsp:spPr>
        <a:xfrm>
          <a:off x="5594121" y="659335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Interoperabilnost i standardi</a:t>
          </a:r>
          <a:endParaRPr lang="en-GB" sz="2400" kern="1200" dirty="0"/>
        </a:p>
      </dsp:txBody>
      <dsp:txXfrm>
        <a:off x="5594121" y="659335"/>
        <a:ext cx="2542782" cy="1525669"/>
      </dsp:txXfrm>
    </dsp:sp>
    <dsp:sp modelId="{5F534063-FB7D-4510-A1DF-F0EF0E64824C}">
      <dsp:nvSpPr>
        <dsp:cNvPr id="0" name=""/>
        <dsp:cNvSpPr/>
      </dsp:nvSpPr>
      <dsp:spPr>
        <a:xfrm>
          <a:off x="1398530" y="2439283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Programska rješenja (alati)</a:t>
          </a:r>
          <a:endParaRPr lang="en-GB" sz="2400" kern="1200" dirty="0"/>
        </a:p>
      </dsp:txBody>
      <dsp:txXfrm>
        <a:off x="1398530" y="2439283"/>
        <a:ext cx="2542782" cy="1525669"/>
      </dsp:txXfrm>
    </dsp:sp>
    <dsp:sp modelId="{43FAC551-C7AF-4673-85DA-2ED8F478568E}">
      <dsp:nvSpPr>
        <dsp:cNvPr id="0" name=""/>
        <dsp:cNvSpPr/>
      </dsp:nvSpPr>
      <dsp:spPr>
        <a:xfrm>
          <a:off x="4195591" y="2439283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Obuka</a:t>
          </a:r>
          <a:endParaRPr lang="en-GB" sz="2400" kern="1200" dirty="0"/>
        </a:p>
      </dsp:txBody>
      <dsp:txXfrm>
        <a:off x="4195591" y="2439283"/>
        <a:ext cx="2542782" cy="152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763FBC-9EDD-4C15-94A9-4278B3A38F10}" type="datetime1">
              <a:rPr lang="hr-HR" smtClean="0"/>
              <a:pPr rtl="0"/>
              <a:t>17.6.2019.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82BE433-4FBB-4265-AD37-39759C79EF75}" type="datetime1">
              <a:rPr lang="hr-HR" noProof="0" smtClean="0"/>
              <a:pPr rtl="0"/>
              <a:t>17.6.2019.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=""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BB98AFB-CB0D-4DFE-87B9-B4B0D0DE73CD}" type="slidenum">
              <a:rPr lang="hr-HR" smtClean="0"/>
              <a:pPr rtl="0"/>
              <a:t>1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86401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Natjecanje za bespovratnim sredstvima HORIZON 2020 i inicijative za </a:t>
            </a:r>
            <a:r>
              <a:rPr lang="hr-HR" dirty="0" err="1"/>
              <a:t>inovatvnu</a:t>
            </a:r>
            <a:r>
              <a:rPr lang="hr-HR" dirty="0"/>
              <a:t> medicinu</a:t>
            </a:r>
          </a:p>
          <a:p>
            <a:r>
              <a:rPr lang="hr-HR" dirty="0"/>
              <a:t>NIH</a:t>
            </a:r>
          </a:p>
          <a:p>
            <a:r>
              <a:rPr lang="hr-HR" dirty="0" err="1"/>
              <a:t>Struktun</a:t>
            </a:r>
            <a:r>
              <a:rPr lang="hr-HR" dirty="0"/>
              <a:t> fondovi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B98AFB-CB0D-4DFE-87B9-B4B0D0DE73CD}" type="slidenum">
              <a:rPr lang="hr-HR" noProof="0" smtClean="0"/>
              <a:pPr rtl="0"/>
              <a:t>10</a:t>
            </a:fld>
            <a:endParaRPr lang="hr-HR" noProof="0" dirty="0"/>
          </a:p>
        </p:txBody>
      </p:sp>
    </p:spTree>
    <p:extLst>
      <p:ext uri="{BB962C8B-B14F-4D97-AF65-F5344CB8AC3E}">
        <p14:creationId xmlns="" xmlns:p14="http://schemas.microsoft.com/office/powerpoint/2010/main" val="3972144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hr-HR" smtClean="0"/>
              <a:pPr rtl="0"/>
              <a:t>11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645579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hr-HR" smtClean="0"/>
              <a:pPr rtl="0"/>
              <a:t>12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624654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hr-HR" smtClean="0"/>
              <a:pPr rtl="0"/>
              <a:t>13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77634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hr-HR" smtClean="0"/>
              <a:pPr rtl="0"/>
              <a:t>2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05778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Inovacije u biotehnologiji, farmaceutskoj industriji, poljoprivredi, okolišu, otvaranje novih radnih mjesta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B98AFB-CB0D-4DFE-87B9-B4B0D0DE73CD}" type="slidenum">
              <a:rPr lang="hr-HR" noProof="0" smtClean="0"/>
              <a:pPr rtl="0"/>
              <a:t>3</a:t>
            </a:fld>
            <a:endParaRPr lang="hr-HR" noProof="0" dirty="0"/>
          </a:p>
        </p:txBody>
      </p:sp>
    </p:spTree>
    <p:extLst>
      <p:ext uri="{BB962C8B-B14F-4D97-AF65-F5344CB8AC3E}">
        <p14:creationId xmlns="" xmlns:p14="http://schemas.microsoft.com/office/powerpoint/2010/main" val="243691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hr-HR" smtClean="0"/>
              <a:pPr rtl="0"/>
              <a:t>4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5501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Podaci-kriterij kvalitete i oznake skupova podataka</a:t>
            </a:r>
          </a:p>
          <a:p>
            <a:r>
              <a:rPr lang="hr-HR" dirty="0"/>
              <a:t>Interoperabilnost- standardizacija načina pohrane i opisivanja podataka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hr-HR" smtClean="0"/>
              <a:pPr rtl="0"/>
              <a:t>5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946526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hr-HR" smtClean="0"/>
              <a:pPr rtl="0"/>
              <a:t>6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048325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hr-HR" smtClean="0"/>
              <a:pPr rtl="0"/>
              <a:t>7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34284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Strategy Forum on Research Infrastructures (ESFRI)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Tthe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ESFRI develops a strategic roadmap identifying investment priorities in European Research Infrastructures for the next 10-20 years.</a:t>
            </a:r>
          </a:p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hr-HR" smtClean="0"/>
              <a:pPr rtl="0"/>
              <a:t>8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873692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hr-HR" smtClean="0"/>
              <a:pPr rtl="0"/>
              <a:t>9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64297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799118" y="6432552"/>
            <a:ext cx="4240920" cy="273049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5200813" y="6432552"/>
            <a:ext cx="1028968" cy="273049"/>
          </a:xfrm>
        </p:spPr>
        <p:txBody>
          <a:bodyPr rtlCol="0"/>
          <a:lstStyle/>
          <a:p>
            <a:pPr rtl="0"/>
            <a:fld id="{85184CCD-A1CC-475D-82FE-6CE942093CB2}" type="datetime1">
              <a:rPr lang="hr-HR" noProof="0" smtClean="0"/>
              <a:pPr rtl="0"/>
              <a:t>17.6.2019.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6401276" y="6432552"/>
            <a:ext cx="914639" cy="273049"/>
          </a:xfrm>
        </p:spPr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=""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68960C-FF29-41BF-BBC9-1A01DA4DEFAB}" type="datetime1">
              <a:rPr lang="hr-HR" noProof="0" smtClean="0"/>
              <a:pPr rtl="0"/>
              <a:t>17.6.2019.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=""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57AF77-462B-4244-9656-5F34127D8B8B}" type="datetime1">
              <a:rPr lang="hr-HR" noProof="0" smtClean="0"/>
              <a:pPr rtl="0"/>
              <a:t>17.6.2019.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=""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EF8E43-9DE8-47DF-ACB4-80AD4BE416E7}" type="datetime1">
              <a:rPr lang="hr-HR" noProof="0" smtClean="0"/>
              <a:pPr rtl="0"/>
              <a:t>17.6.2019.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=""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0096B8-A1A7-470E-8803-BF2FAE9FA104}" type="datetime1">
              <a:rPr lang="hr-HR" noProof="0" smtClean="0"/>
              <a:pPr rtl="0"/>
              <a:t>17.6.2019.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=""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905653-F484-47F6-8FB6-DC7F1281B4BF}" type="datetime1">
              <a:rPr lang="hr-HR" noProof="0" smtClean="0"/>
              <a:pPr rtl="0"/>
              <a:t>17.6.2019.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=""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6516799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A59B28-EAB4-4F08-B7D0-27362B8E846E}" type="datetime1">
              <a:rPr lang="hr-HR" noProof="0" smtClean="0"/>
              <a:pPr rtl="0"/>
              <a:t>17.6.2019.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=""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39426F-5CB2-4595-BA08-5522DE49E0F8}" type="datetime1">
              <a:rPr lang="hr-HR" noProof="0" smtClean="0"/>
              <a:pPr rtl="0"/>
              <a:t>17.6.2019.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=""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841055-9CB5-4ACC-A5D0-037A5194339F}" type="datetime1">
              <a:rPr lang="hr-HR" noProof="0" smtClean="0"/>
              <a:pPr rtl="0"/>
              <a:t>17.6.2019.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=""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DFD296-984C-4BA2-B6C4-116C28B54D0E}" type="datetime1">
              <a:rPr lang="hr-HR" noProof="0" smtClean="0"/>
              <a:pPr rtl="0"/>
              <a:t>17.6.2019.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=""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</p:spTree>
    <p:extLst>
      <p:ext uri="{BB962C8B-B14F-4D97-AF65-F5344CB8AC3E}">
        <p14:creationId xmlns=""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 bwMode="auto"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7082651-95BF-469B-BAE6-761B5D71EAE9}" type="datetime1">
              <a:rPr lang="hr-HR" noProof="0" smtClean="0"/>
              <a:pPr rtl="0"/>
              <a:t>17.6.2019.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=""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-europe.org/about-us/who-we-are/hub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xir-europe.org/platforms/train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1000research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.si/en/Pages/default.aspx" TargetMode="External"/><Relationship Id="rId3" Type="http://schemas.openxmlformats.org/officeDocument/2006/relationships/hyperlink" Target="http://www.kis.si/en/" TargetMode="External"/><Relationship Id="rId7" Type="http://schemas.openxmlformats.org/officeDocument/2006/relationships/hyperlink" Target="https://www.ki.si/en/" TargetMode="External"/><Relationship Id="rId2" Type="http://schemas.openxmlformats.org/officeDocument/2006/relationships/hyperlink" Target="https://www.uni-lj.si/e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b.si/eng/" TargetMode="External"/><Relationship Id="rId5" Type="http://schemas.openxmlformats.org/officeDocument/2006/relationships/hyperlink" Target="https://www.onko-i.si/eng/" TargetMode="External"/><Relationship Id="rId4" Type="http://schemas.openxmlformats.org/officeDocument/2006/relationships/hyperlink" Target="https://www.ijs.si/ijsw/V001/JSI" TargetMode="External"/><Relationship Id="rId9" Type="http://schemas.openxmlformats.org/officeDocument/2006/relationships/hyperlink" Target="https://www.kclj.si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fgbc.mf.uni&#8208;lj.si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4WQQq4hwmbQa2JFMWc2Y2RIOWs/view" TargetMode="External"/><Relationship Id="rId2" Type="http://schemas.openxmlformats.org/officeDocument/2006/relationships/hyperlink" Target="https://drive.google.com/file/d/0B7btK9HAXhx1dEVIMmRsaEpDSzA/view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lixir-europe.org/about/implementation-studies" TargetMode="External"/><Relationship Id="rId5" Type="http://schemas.openxmlformats.org/officeDocument/2006/relationships/hyperlink" Target="https://www.elixir-europe.org/about-us/who-we-are/hub" TargetMode="External"/><Relationship Id="rId4" Type="http://schemas.openxmlformats.org/officeDocument/2006/relationships/hyperlink" Target="https://elixir-europe.org/about-us/governance/collaboration-agreeme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xir-europe.org/about-us/who-we-are/how-countries-join" TargetMode="External"/><Relationship Id="rId2" Type="http://schemas.openxmlformats.org/officeDocument/2006/relationships/hyperlink" Target="https://drive.google.com/file/d/0BxqILhwJcm1qME00QWRKUmtEVXM/vie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7btK9HAXhx1dEVIMmRsaEpDSzA/view?usp=sha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-europ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7btK9HAXhx1dEVIMmRsaEpDSzA/view?usp=shari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K1VPYMPPdOZCQ9H1nQNhihRnvawuSoQ/view?usp=sharing" TargetMode="External"/><Relationship Id="rId2" Type="http://schemas.openxmlformats.org/officeDocument/2006/relationships/hyperlink" Target="https://drive.google.com/file/d/0B6gLOq0cZG5Hd0FtN1BSNFpSV3M/view?usp=shari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ixir-europe.org/about/elixir-estonia" TargetMode="External"/><Relationship Id="rId13" Type="http://schemas.openxmlformats.org/officeDocument/2006/relationships/hyperlink" Target="https://www.elixir-europe.org/about/elixir-hungary" TargetMode="External"/><Relationship Id="rId18" Type="http://schemas.openxmlformats.org/officeDocument/2006/relationships/hyperlink" Target="https://www.elixir-europe.org/about/elixir-netherlands" TargetMode="External"/><Relationship Id="rId26" Type="http://schemas.openxmlformats.org/officeDocument/2006/relationships/hyperlink" Target="https://www.elixir-europe.org/about-us/who-we-are/nodes/cyprus" TargetMode="External"/><Relationship Id="rId3" Type="http://schemas.openxmlformats.org/officeDocument/2006/relationships/image" Target="../media/image5.jpeg"/><Relationship Id="rId21" Type="http://schemas.openxmlformats.org/officeDocument/2006/relationships/hyperlink" Target="https://www.elixir-europe.org/about/elixir-slovenia" TargetMode="External"/><Relationship Id="rId7" Type="http://schemas.openxmlformats.org/officeDocument/2006/relationships/hyperlink" Target="https://www.elixir-europe.org/about/elixir-embl-ebi" TargetMode="External"/><Relationship Id="rId12" Type="http://schemas.openxmlformats.org/officeDocument/2006/relationships/hyperlink" Target="https://www.elixir-europe.org/about/elixir-greece" TargetMode="External"/><Relationship Id="rId17" Type="http://schemas.openxmlformats.org/officeDocument/2006/relationships/hyperlink" Target="https://www.elixir-europe.org/about/elixir-luxembourg" TargetMode="External"/><Relationship Id="rId25" Type="http://schemas.openxmlformats.org/officeDocument/2006/relationships/hyperlink" Target="https://www.elixir-europe.org/about/elixir-uk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elixir-europe.org/about/elixir-italy" TargetMode="External"/><Relationship Id="rId20" Type="http://schemas.openxmlformats.org/officeDocument/2006/relationships/hyperlink" Target="https://www.elixir-europe.org/about/elixir-portug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lixir-europe.org/about/elixir-denmark" TargetMode="External"/><Relationship Id="rId11" Type="http://schemas.openxmlformats.org/officeDocument/2006/relationships/hyperlink" Target="https://www.elixir-europe.org/about/elixir-germany" TargetMode="External"/><Relationship Id="rId24" Type="http://schemas.openxmlformats.org/officeDocument/2006/relationships/hyperlink" Target="https://www.elixir-europe.org/about/elixir-switzerland" TargetMode="External"/><Relationship Id="rId5" Type="http://schemas.openxmlformats.org/officeDocument/2006/relationships/hyperlink" Target="https://www.elixir-europe.org/about/elixir-czech-republic" TargetMode="External"/><Relationship Id="rId15" Type="http://schemas.openxmlformats.org/officeDocument/2006/relationships/hyperlink" Target="https://www.elixir-europe.org/about/elixir-israel" TargetMode="External"/><Relationship Id="rId23" Type="http://schemas.openxmlformats.org/officeDocument/2006/relationships/hyperlink" Target="https://www.elixir-europe.org/about/elixir-sweden" TargetMode="External"/><Relationship Id="rId10" Type="http://schemas.openxmlformats.org/officeDocument/2006/relationships/hyperlink" Target="https://www.elixir-europe.org/about/elixir-france" TargetMode="External"/><Relationship Id="rId19" Type="http://schemas.openxmlformats.org/officeDocument/2006/relationships/hyperlink" Target="https://www.elixir-europe.org/about/elixir-norway" TargetMode="External"/><Relationship Id="rId4" Type="http://schemas.openxmlformats.org/officeDocument/2006/relationships/hyperlink" Target="https://www.elixir-europe.org/about/elixir-belgium" TargetMode="External"/><Relationship Id="rId9" Type="http://schemas.openxmlformats.org/officeDocument/2006/relationships/hyperlink" Target="https://www.elixir-europe.org/about/elixir-finland" TargetMode="External"/><Relationship Id="rId14" Type="http://schemas.openxmlformats.org/officeDocument/2006/relationships/hyperlink" Target="https://www.elixir-europe.org/about/elixir-ireland" TargetMode="External"/><Relationship Id="rId22" Type="http://schemas.openxmlformats.org/officeDocument/2006/relationships/hyperlink" Target="https://www.elixir-europe.org/about/elixir-sp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oscpilot.eu/" TargetMode="External"/><Relationship Id="rId3" Type="http://schemas.openxmlformats.org/officeDocument/2006/relationships/hyperlink" Target="https://elixir-europe.org/about-us/how-funded/eu-projects/excelerate" TargetMode="External"/><Relationship Id="rId7" Type="http://schemas.openxmlformats.org/officeDocument/2006/relationships/hyperlink" Target="https://elixir-europe.org/news/eosc-life-start" TargetMode="External"/><Relationship Id="rId12" Type="http://schemas.openxmlformats.org/officeDocument/2006/relationships/hyperlink" Target="https://ri-paths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vriplus.eu/" TargetMode="External"/><Relationship Id="rId11" Type="http://schemas.openxmlformats.org/officeDocument/2006/relationships/hyperlink" Target="https://fairplus-project.eu/" TargetMode="External"/><Relationship Id="rId5" Type="http://schemas.openxmlformats.org/officeDocument/2006/relationships/hyperlink" Target="http://www.etransafe.eu/" TargetMode="External"/><Relationship Id="rId10" Type="http://schemas.openxmlformats.org/officeDocument/2006/relationships/hyperlink" Target="https://www.eu-stands4pm.eu/home" TargetMode="External"/><Relationship Id="rId4" Type="http://schemas.openxmlformats.org/officeDocument/2006/relationships/hyperlink" Target="http://www.corbel-project.eu/" TargetMode="External"/><Relationship Id="rId9" Type="http://schemas.openxmlformats.org/officeDocument/2006/relationships/hyperlink" Target="http://www.embrc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79512" y="2564904"/>
            <a:ext cx="8571142" cy="1399512"/>
          </a:xfrm>
          <a:solidFill>
            <a:schemeClr val="bg1">
              <a:alpha val="73000"/>
            </a:schemeClr>
          </a:solidFill>
        </p:spPr>
        <p:txBody>
          <a:bodyPr rtlCol="0"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hr-HR" sz="3100" dirty="0" smtClean="0">
                <a:latin typeface="+mn-lt"/>
              </a:rPr>
              <a:t>Ines Vlahović</a:t>
            </a:r>
            <a:r>
              <a:rPr lang="hr-HR" dirty="0" smtClean="0">
                <a:latin typeface="+mn-lt"/>
              </a:rPr>
              <a:t/>
            </a:r>
            <a:br>
              <a:rPr lang="hr-HR" dirty="0" smtClean="0">
                <a:latin typeface="+mn-lt"/>
              </a:rPr>
            </a:br>
            <a:r>
              <a:rPr lang="hr-HR" dirty="0" smtClean="0">
                <a:latin typeface="+mn-lt"/>
              </a:rPr>
              <a:t>ELIXIR-Strategija </a:t>
            </a:r>
            <a:r>
              <a:rPr lang="hr-HR" dirty="0">
                <a:latin typeface="+mn-lt"/>
              </a:rPr>
              <a:t>razvoja primijenjene </a:t>
            </a:r>
            <a:r>
              <a:rPr lang="hr-HR" dirty="0" err="1">
                <a:latin typeface="+mn-lt"/>
              </a:rPr>
              <a:t>genomike</a:t>
            </a:r>
            <a:r>
              <a:rPr lang="hr-HR" dirty="0">
                <a:latin typeface="+mn-lt"/>
              </a:rPr>
              <a:t> u Republici Hrvatskoj</a:t>
            </a:r>
          </a:p>
        </p:txBody>
      </p:sp>
      <p:sp>
        <p:nvSpPr>
          <p:cNvPr id="7" name="Rezervirano mjesto za sadržaj 2">
            <a:extLst>
              <a:ext uri="{FF2B5EF4-FFF2-40B4-BE49-F238E27FC236}">
                <a16:creationId xmlns="" xmlns:a16="http://schemas.microsoft.com/office/drawing/2014/main" id="{EA41A3A4-7E47-4F5C-A8C1-A2477BCE09BF}"/>
              </a:ext>
            </a:extLst>
          </p:cNvPr>
          <p:cNvSpPr txBox="1">
            <a:spLocks/>
          </p:cNvSpPr>
          <p:nvPr/>
        </p:nvSpPr>
        <p:spPr>
          <a:xfrm>
            <a:off x="0" y="4005064"/>
            <a:ext cx="8705430" cy="78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200" dirty="0"/>
              <a:t>14.lipanj 2019, </a:t>
            </a:r>
            <a:r>
              <a:rPr lang="hr-HR" sz="2200" dirty="0" smtClean="0"/>
              <a:t>Inicijativni </a:t>
            </a:r>
            <a:r>
              <a:rPr lang="hr-HR" sz="2200" dirty="0" err="1" smtClean="0"/>
              <a:t>Elixir</a:t>
            </a:r>
            <a:r>
              <a:rPr lang="hr-HR" sz="2200" dirty="0" smtClean="0"/>
              <a:t> </a:t>
            </a:r>
            <a:r>
              <a:rPr lang="hr-HR" sz="2200" smtClean="0"/>
              <a:t>čvor </a:t>
            </a:r>
            <a:r>
              <a:rPr lang="hr-HR" sz="2200" smtClean="0"/>
              <a:t>Hrvatska</a:t>
            </a:r>
            <a:endParaRPr lang="hr-HR" sz="2200" dirty="0"/>
          </a:p>
        </p:txBody>
      </p:sp>
      <p:pic>
        <p:nvPicPr>
          <p:cNvPr id="1026" name="Picture 2" descr="Image result for hazu">
            <a:extLst>
              <a:ext uri="{FF2B5EF4-FFF2-40B4-BE49-F238E27FC236}">
                <a16:creationId xmlns="" xmlns:a16="http://schemas.microsoft.com/office/drawing/2014/main" id="{DB18A21E-BB25-4523-B5D6-D54684AC7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0650"/>
            <a:ext cx="1728192" cy="1829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ELIXIR">
            <a:extLst>
              <a:ext uri="{FF2B5EF4-FFF2-40B4-BE49-F238E27FC236}">
                <a16:creationId xmlns="" xmlns:a16="http://schemas.microsoft.com/office/drawing/2014/main" id="{98882DBD-473A-4764-B94B-333391424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54" t="8000" r="7317" b="8000"/>
          <a:stretch/>
        </p:blipFill>
        <p:spPr bwMode="auto">
          <a:xfrm>
            <a:off x="0" y="188640"/>
            <a:ext cx="2371720" cy="1773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6CED039-3D7D-4067-847B-1C809B14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92305"/>
            <a:ext cx="6516798" cy="663352"/>
          </a:xfrm>
        </p:spPr>
        <p:txBody>
          <a:bodyPr/>
          <a:lstStyle/>
          <a:p>
            <a:r>
              <a:rPr lang="hr-HR" dirty="0"/>
              <a:t>Implementacijske studije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715E740-DE54-478F-87F8-A0077DD07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02" y="1042466"/>
            <a:ext cx="8252670" cy="1437731"/>
          </a:xfrm>
        </p:spPr>
        <p:txBody>
          <a:bodyPr>
            <a:noAutofit/>
          </a:bodyPr>
          <a:lstStyle/>
          <a:p>
            <a:r>
              <a:rPr lang="hr-HR" sz="2600" dirty="0"/>
              <a:t>Kratki tehnički projekti – razvoj </a:t>
            </a:r>
            <a:r>
              <a:rPr lang="hr-HR" sz="2600" dirty="0">
                <a:solidFill>
                  <a:srgbClr val="0070C0"/>
                </a:solidFill>
              </a:rPr>
              <a:t>servisa</a:t>
            </a:r>
            <a:r>
              <a:rPr lang="hr-HR" sz="2600" dirty="0"/>
              <a:t>, prihvaćanje </a:t>
            </a:r>
            <a:r>
              <a:rPr lang="hr-HR" sz="2600" dirty="0">
                <a:solidFill>
                  <a:srgbClr val="0070C0"/>
                </a:solidFill>
              </a:rPr>
              <a:t>standarda</a:t>
            </a:r>
            <a:r>
              <a:rPr lang="hr-HR" sz="2600" dirty="0"/>
              <a:t>, </a:t>
            </a:r>
            <a:r>
              <a:rPr lang="hr-HR" sz="2600" dirty="0">
                <a:solidFill>
                  <a:srgbClr val="0070C0"/>
                </a:solidFill>
              </a:rPr>
              <a:t>povezivanje</a:t>
            </a:r>
            <a:r>
              <a:rPr lang="hr-HR" sz="2600" dirty="0"/>
              <a:t> ELIXIR čvorova</a:t>
            </a:r>
          </a:p>
          <a:p>
            <a:r>
              <a:rPr lang="hr-HR" sz="2600" dirty="0"/>
              <a:t>Financirani su putem </a:t>
            </a:r>
            <a:r>
              <a:rPr lang="hr-HR" sz="2600" dirty="0">
                <a:hlinkClick r:id="rId3"/>
              </a:rPr>
              <a:t>ELIXIR </a:t>
            </a:r>
            <a:r>
              <a:rPr lang="hr-HR" sz="2600" dirty="0" err="1">
                <a:hlinkClick r:id="rId3"/>
              </a:rPr>
              <a:t>Hub</a:t>
            </a:r>
            <a:r>
              <a:rPr lang="hr-HR" sz="2600" dirty="0">
                <a:hlinkClick r:id="rId3"/>
              </a:rPr>
              <a:t>-a</a:t>
            </a:r>
            <a:endParaRPr lang="hr-HR" sz="2600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ADE47C09-0EA7-4AB3-9286-DCD97C587E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7951" t="33853" r="6688"/>
          <a:stretch/>
        </p:blipFill>
        <p:spPr>
          <a:xfrm>
            <a:off x="539552" y="2480198"/>
            <a:ext cx="7709413" cy="41854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4215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1540" y="260648"/>
            <a:ext cx="6516798" cy="792088"/>
          </a:xfrm>
        </p:spPr>
        <p:txBody>
          <a:bodyPr rtlCol="0"/>
          <a:lstStyle/>
          <a:p>
            <a:pPr rtl="0"/>
            <a:r>
              <a:rPr lang="hr-HR" dirty="0"/>
              <a:t>ELIXIR i industrija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31540" y="1354708"/>
            <a:ext cx="8280920" cy="5448632"/>
          </a:xfrm>
        </p:spPr>
        <p:txBody>
          <a:bodyPr rtlCol="0">
            <a:noAutofit/>
          </a:bodyPr>
          <a:lstStyle/>
          <a:p>
            <a:pPr rtl="0"/>
            <a:r>
              <a:rPr lang="hr-HR" sz="2600" b="1" dirty="0"/>
              <a:t>Ciljevi strategije prema industriji su:</a:t>
            </a:r>
          </a:p>
          <a:p>
            <a:r>
              <a:rPr lang="hr-HR" sz="2600" dirty="0"/>
              <a:t>Povećanje korištenje ELIXIR resursa u industriji </a:t>
            </a:r>
            <a:endParaRPr lang="en-US" sz="2600" dirty="0"/>
          </a:p>
          <a:p>
            <a:r>
              <a:rPr lang="hr-HR" sz="2600" dirty="0"/>
              <a:t>Omogućava </a:t>
            </a:r>
            <a:r>
              <a:rPr lang="en-US" sz="2600" dirty="0"/>
              <a:t> </a:t>
            </a:r>
            <a:r>
              <a:rPr lang="hr-HR" sz="2600" b="1" dirty="0">
                <a:solidFill>
                  <a:srgbClr val="0070C0"/>
                </a:solidFill>
              </a:rPr>
              <a:t>otvorene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inova</a:t>
            </a:r>
            <a:r>
              <a:rPr lang="hr-HR" sz="2600" b="1" dirty="0">
                <a:solidFill>
                  <a:srgbClr val="0070C0"/>
                </a:solidFill>
              </a:rPr>
              <a:t>c</a:t>
            </a:r>
            <a:r>
              <a:rPr lang="en-US" sz="2600" b="1" dirty="0" err="1">
                <a:solidFill>
                  <a:srgbClr val="0070C0"/>
                </a:solidFill>
              </a:rPr>
              <a:t>i</a:t>
            </a:r>
            <a:r>
              <a:rPr lang="hr-HR" sz="2600" b="1" dirty="0">
                <a:solidFill>
                  <a:srgbClr val="0070C0"/>
                </a:solidFill>
              </a:rPr>
              <a:t>je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hr-HR" sz="2600" dirty="0"/>
              <a:t>(</a:t>
            </a:r>
            <a:r>
              <a:rPr lang="en-US" sz="2600" dirty="0"/>
              <a:t>SME</a:t>
            </a:r>
            <a:r>
              <a:rPr lang="hr-HR" sz="2600" dirty="0"/>
              <a:t>)</a:t>
            </a:r>
            <a:endParaRPr lang="en-US" sz="2600" dirty="0"/>
          </a:p>
          <a:p>
            <a:r>
              <a:rPr lang="hr-HR" sz="2600" dirty="0"/>
              <a:t>Stvaranje </a:t>
            </a:r>
            <a:r>
              <a:rPr lang="hr-HR" sz="2600" b="1" dirty="0">
                <a:solidFill>
                  <a:srgbClr val="0070C0"/>
                </a:solidFill>
              </a:rPr>
              <a:t>partnerstva s industrijom </a:t>
            </a:r>
            <a:endParaRPr lang="en-US" sz="2600" b="1" dirty="0">
              <a:solidFill>
                <a:srgbClr val="0070C0"/>
              </a:solidFill>
            </a:endParaRPr>
          </a:p>
          <a:p>
            <a:r>
              <a:rPr lang="hr-HR" sz="2600" dirty="0"/>
              <a:t>Omogućava efektivnu k</a:t>
            </a:r>
            <a:r>
              <a:rPr lang="en-US" sz="2600" dirty="0" err="1"/>
              <a:t>omuni</a:t>
            </a:r>
            <a:r>
              <a:rPr lang="hr-HR" sz="2600" dirty="0"/>
              <a:t>k</a:t>
            </a:r>
            <a:r>
              <a:rPr lang="en-US" sz="2600" dirty="0"/>
              <a:t>a</a:t>
            </a:r>
            <a:r>
              <a:rPr lang="hr-HR" sz="2600" dirty="0" err="1"/>
              <a:t>ciju</a:t>
            </a:r>
            <a:r>
              <a:rPr lang="en-US" sz="2600" dirty="0"/>
              <a:t> </a:t>
            </a:r>
            <a:r>
              <a:rPr lang="hr-HR" sz="2600" dirty="0"/>
              <a:t>između</a:t>
            </a:r>
            <a:r>
              <a:rPr lang="en-US" sz="2600" dirty="0"/>
              <a:t> </a:t>
            </a:r>
            <a:r>
              <a:rPr lang="en-US" sz="2600" dirty="0" err="1"/>
              <a:t>industr</a:t>
            </a:r>
            <a:r>
              <a:rPr lang="hr-HR" sz="2600" dirty="0" err="1"/>
              <a:t>ije</a:t>
            </a:r>
            <a:r>
              <a:rPr lang="en-US" sz="2600" dirty="0"/>
              <a:t> </a:t>
            </a:r>
            <a:r>
              <a:rPr lang="hr-HR" sz="2600" dirty="0"/>
              <a:t>i</a:t>
            </a:r>
            <a:r>
              <a:rPr lang="en-US" sz="2600" dirty="0"/>
              <a:t> ELIXIR</a:t>
            </a:r>
            <a:r>
              <a:rPr lang="hr-HR" sz="2600" dirty="0"/>
              <a:t>-a</a:t>
            </a:r>
            <a:endParaRPr lang="en-US" sz="2600" dirty="0"/>
          </a:p>
          <a:p>
            <a:r>
              <a:rPr lang="hr-HR" sz="2600" dirty="0"/>
              <a:t>Podrška </a:t>
            </a:r>
            <a:r>
              <a:rPr lang="en-US" sz="2600" dirty="0" err="1"/>
              <a:t>bioinformati</a:t>
            </a:r>
            <a:r>
              <a:rPr lang="hr-HR" sz="2600" dirty="0" err="1"/>
              <a:t>čkoj</a:t>
            </a:r>
            <a:r>
              <a:rPr lang="en-US" sz="2600" dirty="0"/>
              <a:t> </a:t>
            </a:r>
            <a:r>
              <a:rPr lang="hr-HR" sz="2600" dirty="0"/>
              <a:t>obuci</a:t>
            </a:r>
            <a:r>
              <a:rPr lang="en-US" sz="2600" dirty="0"/>
              <a:t> </a:t>
            </a:r>
            <a:r>
              <a:rPr lang="hr-HR" sz="2600" dirty="0"/>
              <a:t>u industriji</a:t>
            </a:r>
            <a:r>
              <a:rPr lang="en-US" sz="2600" dirty="0"/>
              <a:t> (</a:t>
            </a:r>
            <a:r>
              <a:rPr lang="en-US" sz="2600" dirty="0">
                <a:hlinkClick r:id="rId3"/>
              </a:rPr>
              <a:t>ELIXIR Training Platform</a:t>
            </a:r>
            <a:r>
              <a:rPr lang="en-US" sz="26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173429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21" y="-10169"/>
            <a:ext cx="6516798" cy="792088"/>
          </a:xfrm>
        </p:spPr>
        <p:txBody>
          <a:bodyPr rtlCol="0"/>
          <a:lstStyle/>
          <a:p>
            <a:pPr rtl="0"/>
            <a:r>
              <a:rPr lang="hr-HR" dirty="0"/>
              <a:t>ELIXIR i industrija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205C2739-A2DF-4AFE-9139-EC88AD1E72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3226" t="19174" r="23654" b="4493"/>
          <a:stretch/>
        </p:blipFill>
        <p:spPr>
          <a:xfrm>
            <a:off x="683568" y="908720"/>
            <a:ext cx="7560840" cy="5828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1029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0728" y="260648"/>
            <a:ext cx="6516798" cy="663352"/>
          </a:xfrm>
        </p:spPr>
        <p:txBody>
          <a:bodyPr rtlCol="0"/>
          <a:lstStyle/>
          <a:p>
            <a:pPr rtl="0"/>
            <a:r>
              <a:rPr lang="hr-HR" dirty="0"/>
              <a:t>Publikacije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395536" y="1124744"/>
            <a:ext cx="6516798" cy="4191000"/>
          </a:xfrm>
        </p:spPr>
        <p:txBody>
          <a:bodyPr rtlCol="0">
            <a:normAutofit/>
          </a:bodyPr>
          <a:lstStyle/>
          <a:p>
            <a:r>
              <a:rPr lang="hr-HR" sz="2400" dirty="0"/>
              <a:t>F1000Research (</a:t>
            </a:r>
            <a:r>
              <a:rPr lang="hr-HR" sz="2400" dirty="0">
                <a:hlinkClick r:id="rId3"/>
              </a:rPr>
              <a:t>www.f1000research.com</a:t>
            </a:r>
            <a:r>
              <a:rPr lang="hr-HR" sz="2400" dirty="0"/>
              <a:t>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2113E257-09B4-428B-B444-B87AA88C4B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0075" t="22109" b="4494"/>
          <a:stretch/>
        </p:blipFill>
        <p:spPr>
          <a:xfrm>
            <a:off x="178552" y="1628800"/>
            <a:ext cx="8507139" cy="4191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9246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6EA54AE-B523-485F-B141-CA9FB407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0520"/>
            <a:ext cx="6516798" cy="735360"/>
          </a:xfrm>
        </p:spPr>
        <p:txBody>
          <a:bodyPr/>
          <a:lstStyle/>
          <a:p>
            <a:r>
              <a:rPr lang="hr-HR" dirty="0"/>
              <a:t>ELIXIR čvor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4B480C4-85A2-4667-B2F7-132F37DA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8064895" cy="4191000"/>
          </a:xfrm>
        </p:spPr>
        <p:txBody>
          <a:bodyPr>
            <a:noAutofit/>
          </a:bodyPr>
          <a:lstStyle/>
          <a:p>
            <a:r>
              <a:rPr lang="hr-HR" sz="2800" dirty="0"/>
              <a:t>Čini ga </a:t>
            </a:r>
            <a:r>
              <a:rPr lang="hr-HR" sz="2800" b="1" dirty="0">
                <a:solidFill>
                  <a:srgbClr val="0070C0"/>
                </a:solidFill>
              </a:rPr>
              <a:t>skupina istraživačkih institucija</a:t>
            </a:r>
          </a:p>
          <a:p>
            <a:r>
              <a:rPr lang="hr-HR" sz="2800" dirty="0"/>
              <a:t>Svaki Čvor ima </a:t>
            </a:r>
            <a:r>
              <a:rPr lang="hr-HR" sz="2800" b="1" dirty="0">
                <a:solidFill>
                  <a:srgbClr val="0070C0"/>
                </a:solidFill>
              </a:rPr>
              <a:t>vodeću instituciju </a:t>
            </a:r>
            <a:r>
              <a:rPr lang="hr-HR" sz="2800" dirty="0"/>
              <a:t>koja nadgleda rad</a:t>
            </a:r>
          </a:p>
          <a:p>
            <a:r>
              <a:rPr lang="hr-HR" sz="2800" dirty="0"/>
              <a:t>Izgrađuje se na „</a:t>
            </a:r>
            <a:r>
              <a:rPr lang="hr-HR" sz="2800" b="1" dirty="0">
                <a:solidFill>
                  <a:srgbClr val="0070C0"/>
                </a:solidFill>
              </a:rPr>
              <a:t>vodećim” istraživanjima </a:t>
            </a:r>
            <a:r>
              <a:rPr lang="hr-HR" sz="2800" dirty="0"/>
              <a:t>znanstvene zajednice Čvora:</a:t>
            </a:r>
            <a:br>
              <a:rPr lang="hr-HR" sz="2800" dirty="0"/>
            </a:br>
            <a:r>
              <a:rPr lang="hr-HR" sz="2800" dirty="0"/>
              <a:t>npr. Norveška ima vodeće centre za istraživanja marinske biologije te većinu usluga fokusiranih na marinskoj </a:t>
            </a:r>
            <a:r>
              <a:rPr lang="hr-HR" sz="2800" dirty="0" err="1"/>
              <a:t>metagenomici</a:t>
            </a:r>
            <a:r>
              <a:rPr lang="hr-HR" sz="2800" dirty="0"/>
              <a:t> i </a:t>
            </a:r>
            <a:r>
              <a:rPr lang="hr-HR" sz="2800" dirty="0" err="1"/>
              <a:t>genomici</a:t>
            </a:r>
            <a:r>
              <a:rPr lang="hr-HR" sz="2800" dirty="0"/>
              <a:t> riba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246722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6EA54AE-B523-485F-B141-CA9FB407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02840"/>
            <a:ext cx="6516798" cy="735360"/>
          </a:xfrm>
        </p:spPr>
        <p:txBody>
          <a:bodyPr/>
          <a:lstStyle/>
          <a:p>
            <a:r>
              <a:rPr lang="hr-HR" dirty="0"/>
              <a:t>ELIXIR Čvor - Slovenija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4B480C4-85A2-4667-B2F7-132F37DA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24744"/>
            <a:ext cx="7200800" cy="4191000"/>
          </a:xfrm>
        </p:spPr>
        <p:txBody>
          <a:bodyPr>
            <a:noAutofit/>
          </a:bodyPr>
          <a:lstStyle/>
          <a:p>
            <a:r>
              <a:rPr lang="hr-HR" sz="2300" b="1" dirty="0"/>
              <a:t>Vodeći institut</a:t>
            </a:r>
          </a:p>
          <a:p>
            <a:r>
              <a:rPr lang="hr-HR" sz="2300" dirty="0">
                <a:hlinkClick r:id="rId2"/>
              </a:rPr>
              <a:t>University </a:t>
            </a:r>
            <a:r>
              <a:rPr lang="hr-HR" sz="2300" dirty="0" err="1">
                <a:hlinkClick r:id="rId2"/>
              </a:rPr>
              <a:t>of</a:t>
            </a:r>
            <a:r>
              <a:rPr lang="hr-HR" sz="2300" dirty="0">
                <a:hlinkClick r:id="rId2"/>
              </a:rPr>
              <a:t> Ljubljana</a:t>
            </a:r>
            <a:endParaRPr lang="hr-HR" sz="2300" dirty="0"/>
          </a:p>
          <a:p>
            <a:r>
              <a:rPr lang="hr-HR" sz="2300" b="1" dirty="0"/>
              <a:t>Instituti partneri</a:t>
            </a:r>
          </a:p>
          <a:p>
            <a:r>
              <a:rPr lang="hr-HR" sz="2300" dirty="0" err="1">
                <a:hlinkClick r:id="rId3"/>
              </a:rPr>
              <a:t>Agricultural</a:t>
            </a:r>
            <a:r>
              <a:rPr lang="hr-HR" sz="2300" dirty="0">
                <a:hlinkClick r:id="rId3"/>
              </a:rPr>
              <a:t> Institute </a:t>
            </a:r>
            <a:r>
              <a:rPr lang="hr-HR" sz="2300" dirty="0" err="1">
                <a:hlinkClick r:id="rId3"/>
              </a:rPr>
              <a:t>of</a:t>
            </a:r>
            <a:r>
              <a:rPr lang="hr-HR" sz="2300" dirty="0">
                <a:hlinkClick r:id="rId3"/>
              </a:rPr>
              <a:t> </a:t>
            </a:r>
            <a:r>
              <a:rPr lang="hr-HR" sz="2300" dirty="0" err="1">
                <a:hlinkClick r:id="rId3"/>
              </a:rPr>
              <a:t>Slovenia</a:t>
            </a:r>
            <a:endParaRPr lang="hr-HR" sz="2300" dirty="0"/>
          </a:p>
          <a:p>
            <a:r>
              <a:rPr lang="hr-HR" sz="2300" dirty="0">
                <a:hlinkClick r:id="rId4"/>
              </a:rPr>
              <a:t>Jozef Stefan Institute</a:t>
            </a:r>
            <a:endParaRPr lang="hr-HR" sz="2300" dirty="0"/>
          </a:p>
          <a:p>
            <a:r>
              <a:rPr lang="hr-HR" sz="2300" dirty="0">
                <a:hlinkClick r:id="rId5"/>
              </a:rPr>
              <a:t>Institute </a:t>
            </a:r>
            <a:r>
              <a:rPr lang="hr-HR" sz="2300" dirty="0" err="1">
                <a:hlinkClick r:id="rId5"/>
              </a:rPr>
              <a:t>of</a:t>
            </a:r>
            <a:r>
              <a:rPr lang="hr-HR" sz="2300" dirty="0">
                <a:hlinkClick r:id="rId5"/>
              </a:rPr>
              <a:t> </a:t>
            </a:r>
            <a:r>
              <a:rPr lang="hr-HR" sz="2300" dirty="0" err="1">
                <a:hlinkClick r:id="rId5"/>
              </a:rPr>
              <a:t>Oncology</a:t>
            </a:r>
            <a:endParaRPr lang="hr-HR" sz="2300" dirty="0"/>
          </a:p>
          <a:p>
            <a:r>
              <a:rPr lang="hr-HR" sz="2300" dirty="0">
                <a:hlinkClick r:id="rId6"/>
              </a:rPr>
              <a:t>National Institute </a:t>
            </a:r>
            <a:r>
              <a:rPr lang="hr-HR" sz="2300" dirty="0" err="1">
                <a:hlinkClick r:id="rId6"/>
              </a:rPr>
              <a:t>of</a:t>
            </a:r>
            <a:r>
              <a:rPr lang="hr-HR" sz="2300" dirty="0">
                <a:hlinkClick r:id="rId6"/>
              </a:rPr>
              <a:t> </a:t>
            </a:r>
            <a:r>
              <a:rPr lang="hr-HR" sz="2300" dirty="0" err="1">
                <a:hlinkClick r:id="rId6"/>
              </a:rPr>
              <a:t>Biology</a:t>
            </a:r>
            <a:endParaRPr lang="hr-HR" sz="2300" dirty="0"/>
          </a:p>
          <a:p>
            <a:r>
              <a:rPr lang="hr-HR" sz="2300" dirty="0">
                <a:hlinkClick r:id="rId7"/>
              </a:rPr>
              <a:t>National Institute </a:t>
            </a:r>
            <a:r>
              <a:rPr lang="hr-HR" sz="2300" dirty="0" err="1">
                <a:hlinkClick r:id="rId7"/>
              </a:rPr>
              <a:t>of</a:t>
            </a:r>
            <a:r>
              <a:rPr lang="hr-HR" sz="2300" dirty="0">
                <a:hlinkClick r:id="rId7"/>
              </a:rPr>
              <a:t> </a:t>
            </a:r>
            <a:r>
              <a:rPr lang="hr-HR" sz="2300" dirty="0" err="1">
                <a:hlinkClick r:id="rId7"/>
              </a:rPr>
              <a:t>Chemistry</a:t>
            </a:r>
            <a:endParaRPr lang="hr-HR" sz="2300" dirty="0"/>
          </a:p>
          <a:p>
            <a:r>
              <a:rPr lang="hr-HR" sz="2300" dirty="0">
                <a:hlinkClick r:id="rId8"/>
              </a:rPr>
              <a:t>University </a:t>
            </a:r>
            <a:r>
              <a:rPr lang="hr-HR" sz="2300" dirty="0" err="1">
                <a:hlinkClick r:id="rId8"/>
              </a:rPr>
              <a:t>of</a:t>
            </a:r>
            <a:r>
              <a:rPr lang="hr-HR" sz="2300" dirty="0">
                <a:hlinkClick r:id="rId8"/>
              </a:rPr>
              <a:t> Maribor</a:t>
            </a:r>
            <a:endParaRPr lang="hr-HR" sz="2300" dirty="0"/>
          </a:p>
          <a:p>
            <a:r>
              <a:rPr lang="hr-HR" sz="2300" dirty="0">
                <a:hlinkClick r:id="rId9"/>
              </a:rPr>
              <a:t>University </a:t>
            </a:r>
            <a:r>
              <a:rPr lang="hr-HR" sz="2300" dirty="0" err="1">
                <a:hlinkClick r:id="rId9"/>
              </a:rPr>
              <a:t>Medical</a:t>
            </a:r>
            <a:r>
              <a:rPr lang="hr-HR" sz="2300" dirty="0">
                <a:hlinkClick r:id="rId9"/>
              </a:rPr>
              <a:t> Centre Ljubljana</a:t>
            </a:r>
            <a:endParaRPr lang="hr-HR" sz="2300" dirty="0"/>
          </a:p>
          <a:p>
            <a:endParaRPr lang="en-GB" sz="2300" dirty="0"/>
          </a:p>
        </p:txBody>
      </p:sp>
    </p:spTree>
    <p:extLst>
      <p:ext uri="{BB962C8B-B14F-4D97-AF65-F5344CB8AC3E}">
        <p14:creationId xmlns="" xmlns:p14="http://schemas.microsoft.com/office/powerpoint/2010/main" val="4122272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6EA54AE-B523-485F-B141-CA9FB407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4" y="130312"/>
            <a:ext cx="6516798" cy="548680"/>
          </a:xfrm>
        </p:spPr>
        <p:txBody>
          <a:bodyPr/>
          <a:lstStyle/>
          <a:p>
            <a:r>
              <a:rPr lang="hr-HR" dirty="0"/>
              <a:t>ELIXIR Čvor - Slovenija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4B480C4-85A2-4667-B2F7-132F37DA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4" y="733406"/>
            <a:ext cx="8928992" cy="5994282"/>
          </a:xfrm>
        </p:spPr>
        <p:txBody>
          <a:bodyPr>
            <a:noAutofit/>
          </a:bodyPr>
          <a:lstStyle/>
          <a:p>
            <a:r>
              <a:rPr lang="hr-HR" sz="2100" dirty="0"/>
              <a:t>Čvor predstavlja :</a:t>
            </a:r>
            <a:r>
              <a:rPr lang="en-US" sz="2100" dirty="0"/>
              <a:t> </a:t>
            </a:r>
            <a:r>
              <a:rPr lang="en-US" sz="2100" dirty="0">
                <a:hlinkClick r:id="rId2"/>
              </a:rPr>
              <a:t>Centre for Functional Genomics and Bio-Chips</a:t>
            </a:r>
            <a:r>
              <a:rPr lang="en-US" sz="2100" b="1" dirty="0">
                <a:hlinkClick r:id="rId2"/>
              </a:rPr>
              <a:t> </a:t>
            </a:r>
            <a:r>
              <a:rPr lang="en-US" sz="2100" dirty="0">
                <a:hlinkClick r:id="rId2"/>
              </a:rPr>
              <a:t> (CFGBC)</a:t>
            </a:r>
            <a:r>
              <a:rPr lang="hr-HR" sz="2100" dirty="0"/>
              <a:t> s</a:t>
            </a:r>
            <a:r>
              <a:rPr lang="en-US" sz="2100" dirty="0"/>
              <a:t> </a:t>
            </a:r>
            <a:r>
              <a:rPr lang="hr-HR" sz="2100" dirty="0"/>
              <a:t> 16 članova konzorcija sastavljenih od </a:t>
            </a:r>
            <a:r>
              <a:rPr lang="en-US" sz="2100" dirty="0"/>
              <a:t>a</a:t>
            </a:r>
            <a:r>
              <a:rPr lang="hr-HR" sz="2100" dirty="0"/>
              <a:t>k</a:t>
            </a:r>
            <a:r>
              <a:rPr lang="en-US" sz="2100" dirty="0" err="1"/>
              <a:t>adem</a:t>
            </a:r>
            <a:r>
              <a:rPr lang="hr-HR" sz="2100" dirty="0" err="1"/>
              <a:t>ske</a:t>
            </a:r>
            <a:r>
              <a:rPr lang="hr-HR" sz="2100" dirty="0"/>
              <a:t> zajednice</a:t>
            </a:r>
            <a:r>
              <a:rPr lang="en-US" sz="2100" dirty="0"/>
              <a:t>, </a:t>
            </a:r>
            <a:r>
              <a:rPr lang="hr-HR" sz="2100" dirty="0"/>
              <a:t>istraživačkih instituta</a:t>
            </a:r>
            <a:r>
              <a:rPr lang="en-US" sz="2100" dirty="0"/>
              <a:t>, </a:t>
            </a:r>
            <a:r>
              <a:rPr lang="hr-HR" sz="2100" dirty="0"/>
              <a:t>kliničkih instituta i farmaceutske industrije</a:t>
            </a:r>
          </a:p>
          <a:p>
            <a:r>
              <a:rPr lang="hr-HR" sz="2100" b="1" u="sng" dirty="0">
                <a:solidFill>
                  <a:srgbClr val="0070C0"/>
                </a:solidFill>
              </a:rPr>
              <a:t>Pružaju usluge:</a:t>
            </a:r>
          </a:p>
          <a:p>
            <a:pPr lvl="1"/>
            <a:r>
              <a:rPr lang="hr-HR" sz="2100" dirty="0"/>
              <a:t>Održavanja </a:t>
            </a:r>
            <a:r>
              <a:rPr lang="hr-HR" sz="2100" b="1" dirty="0"/>
              <a:t>e-infrastrukture i </a:t>
            </a:r>
            <a:r>
              <a:rPr lang="hr-HR" sz="2100" b="1" dirty="0" err="1"/>
              <a:t>help</a:t>
            </a:r>
            <a:r>
              <a:rPr lang="hr-HR" sz="2100" b="1" dirty="0"/>
              <a:t> deska </a:t>
            </a:r>
            <a:r>
              <a:rPr lang="hr-HR" sz="2100" dirty="0"/>
              <a:t>za </a:t>
            </a:r>
            <a:r>
              <a:rPr lang="hr-HR" sz="2100" dirty="0" err="1"/>
              <a:t>genomske</a:t>
            </a:r>
            <a:r>
              <a:rPr lang="hr-HR" sz="2100" dirty="0"/>
              <a:t> i podatke transkripcije povezujući se s izvorima podataka iz bioloških domena s ELIXIR alatima</a:t>
            </a:r>
          </a:p>
          <a:p>
            <a:pPr lvl="1"/>
            <a:r>
              <a:rPr lang="hr-HR" sz="2100" b="1" i="1" dirty="0">
                <a:solidFill>
                  <a:srgbClr val="0070C0"/>
                </a:solidFill>
              </a:rPr>
              <a:t>Podržano s centrima za:</a:t>
            </a:r>
          </a:p>
          <a:p>
            <a:pPr lvl="2"/>
            <a:r>
              <a:rPr lang="hr-HR" sz="2100" dirty="0"/>
              <a:t>Znanost o biljkama, </a:t>
            </a:r>
          </a:p>
          <a:p>
            <a:pPr lvl="2"/>
            <a:r>
              <a:rPr lang="hr-HR" sz="2100" dirty="0"/>
              <a:t>Računanje, </a:t>
            </a:r>
            <a:r>
              <a:rPr lang="en-US" sz="2100" dirty="0"/>
              <a:t> </a:t>
            </a:r>
            <a:r>
              <a:rPr lang="hr-HR" sz="2100" dirty="0" err="1"/>
              <a:t>kemoinformatiku</a:t>
            </a:r>
            <a:r>
              <a:rPr lang="hr-HR" sz="2100" dirty="0"/>
              <a:t> i molekularno modeliranje,</a:t>
            </a:r>
          </a:p>
          <a:p>
            <a:pPr lvl="2"/>
            <a:r>
              <a:rPr lang="hr-HR" sz="2100" dirty="0"/>
              <a:t>Biomedicinske podatke i uzorke, </a:t>
            </a:r>
            <a:r>
              <a:rPr lang="hr-HR" sz="2100" dirty="0" err="1"/>
              <a:t>metabolomiku</a:t>
            </a:r>
            <a:r>
              <a:rPr lang="hr-HR" sz="2100" dirty="0"/>
              <a:t> i rijetke bolesti</a:t>
            </a:r>
          </a:p>
          <a:p>
            <a:r>
              <a:rPr lang="hr-HR" sz="2100" b="1" dirty="0">
                <a:solidFill>
                  <a:srgbClr val="0070C0"/>
                </a:solidFill>
              </a:rPr>
              <a:t>Zajednički cilj tog čvora:</a:t>
            </a:r>
            <a:br>
              <a:rPr lang="hr-HR" sz="2100" b="1" dirty="0">
                <a:solidFill>
                  <a:srgbClr val="0070C0"/>
                </a:solidFill>
              </a:rPr>
            </a:br>
            <a:r>
              <a:rPr lang="hr-HR" sz="2100" dirty="0"/>
              <a:t>„…</a:t>
            </a:r>
            <a:r>
              <a:rPr lang="en-US" sz="2100" dirty="0"/>
              <a:t> </a:t>
            </a:r>
            <a:r>
              <a:rPr lang="hr-HR" sz="2100" dirty="0"/>
              <a:t>e</a:t>
            </a:r>
            <a:r>
              <a:rPr lang="en-US" sz="2100" dirty="0"/>
              <a:t>stablish the basis of the </a:t>
            </a:r>
            <a:r>
              <a:rPr lang="hr-HR" sz="2100" dirty="0"/>
              <a:t>P</a:t>
            </a:r>
            <a:r>
              <a:rPr lang="en-US" sz="2100" dirty="0"/>
              <a:t>an - European interdisciplinary training center in Slovenia for post-genome technologies, computation and translational medicine</a:t>
            </a:r>
            <a:r>
              <a:rPr lang="en-US" sz="2100" b="1" dirty="0"/>
              <a:t> </a:t>
            </a:r>
            <a:r>
              <a:rPr lang="en-US" sz="2100" dirty="0"/>
              <a:t>based on expertise of CFGBC consortium members.</a:t>
            </a:r>
            <a:r>
              <a:rPr lang="hr-HR" sz="2100" dirty="0"/>
              <a:t>”</a:t>
            </a:r>
            <a:r>
              <a:rPr lang="en-US" sz="2100" dirty="0"/>
              <a:t> </a:t>
            </a:r>
            <a:endParaRPr lang="hr-HR" sz="2100" dirty="0"/>
          </a:p>
        </p:txBody>
      </p:sp>
    </p:spTree>
    <p:extLst>
      <p:ext uri="{BB962C8B-B14F-4D97-AF65-F5344CB8AC3E}">
        <p14:creationId xmlns="" xmlns:p14="http://schemas.microsoft.com/office/powerpoint/2010/main" val="3941997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EF76E5C-2791-432E-A91B-70BCF6D9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6516798" cy="591344"/>
          </a:xfrm>
        </p:spPr>
        <p:txBody>
          <a:bodyPr/>
          <a:lstStyle/>
          <a:p>
            <a:r>
              <a:rPr lang="hr-HR" dirty="0"/>
              <a:t>Kako postati Čvor?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EBFDA60-A87A-49E5-9502-710E846AF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836712"/>
            <a:ext cx="8712968" cy="5486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r-HR" sz="2400" b="1" dirty="0">
                <a:solidFill>
                  <a:srgbClr val="0070C0"/>
                </a:solidFill>
              </a:rPr>
              <a:t>Zemlja (vlada) </a:t>
            </a:r>
            <a:r>
              <a:rPr lang="hr-HR" sz="2400" dirty="0"/>
              <a:t>podnosi zahtjev </a:t>
            </a:r>
            <a:r>
              <a:rPr lang="hr-HR" sz="2400" b="1" dirty="0">
                <a:solidFill>
                  <a:srgbClr val="0070C0"/>
                </a:solidFill>
              </a:rPr>
              <a:t>Upravnom odboru </a:t>
            </a:r>
            <a:r>
              <a:rPr lang="hr-HR" sz="2400" dirty="0"/>
              <a:t>ELIXIR-a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 sz="2400" dirty="0"/>
              <a:t>Nakon odobrenja zahtjeva, potpisuje se sporazum:</a:t>
            </a:r>
            <a:r>
              <a:rPr lang="hr-HR" sz="2400" dirty="0">
                <a:hlinkClick r:id="rId2"/>
              </a:rPr>
              <a:t> ELIXIR </a:t>
            </a:r>
            <a:r>
              <a:rPr lang="hr-HR" sz="2400" dirty="0" err="1">
                <a:hlinkClick r:id="rId2"/>
              </a:rPr>
              <a:t>Consortium</a:t>
            </a:r>
            <a:r>
              <a:rPr lang="hr-HR" sz="2400" dirty="0">
                <a:hlinkClick r:id="rId2"/>
              </a:rPr>
              <a:t> </a:t>
            </a:r>
            <a:r>
              <a:rPr lang="hr-HR" sz="2400" dirty="0" err="1">
                <a:hlinkClick r:id="rId2"/>
              </a:rPr>
              <a:t>Agreement</a:t>
            </a:r>
            <a:r>
              <a:rPr lang="hr-HR" sz="2400" dirty="0">
                <a:hlinkClick r:id="rId2"/>
              </a:rPr>
              <a:t> (ECA)</a:t>
            </a:r>
            <a:r>
              <a:rPr lang="hr-HR" sz="2400" dirty="0"/>
              <a:t> – </a:t>
            </a:r>
            <a:r>
              <a:rPr lang="hr-HR" sz="2400" b="1" dirty="0">
                <a:solidFill>
                  <a:srgbClr val="0070C0"/>
                </a:solidFill>
              </a:rPr>
              <a:t>zemlja postaje članica</a:t>
            </a:r>
          </a:p>
          <a:p>
            <a:pPr>
              <a:spcBef>
                <a:spcPts val="600"/>
              </a:spcBef>
            </a:pPr>
            <a:r>
              <a:rPr lang="hr-HR" sz="2400" b="1" dirty="0">
                <a:solidFill>
                  <a:srgbClr val="0070C0"/>
                </a:solidFill>
              </a:rPr>
              <a:t>Znanstvena zajednica </a:t>
            </a:r>
            <a:r>
              <a:rPr lang="hr-HR" sz="2400" dirty="0"/>
              <a:t>razvija i prilaže </a:t>
            </a:r>
            <a:r>
              <a:rPr lang="hr-HR" sz="2400" b="1" dirty="0">
                <a:solidFill>
                  <a:srgbClr val="0070C0"/>
                </a:solidFill>
              </a:rPr>
              <a:t>prijavu Čvora </a:t>
            </a:r>
            <a:r>
              <a:rPr lang="hr-HR" sz="2400" dirty="0"/>
              <a:t>(popis institucija i servisa) (</a:t>
            </a:r>
            <a:r>
              <a:rPr lang="hr-HR" sz="2400" u="sng" dirty="0">
                <a:hlinkClick r:id="rId3"/>
              </a:rPr>
              <a:t>https://drive.google.com/file/d/0B4WQQq4hwmbQa2JFMWc2Y2RIOWs/view</a:t>
            </a:r>
            <a:r>
              <a:rPr lang="hr-HR" sz="2400" dirty="0"/>
              <a:t>). </a:t>
            </a:r>
          </a:p>
          <a:p>
            <a:pPr>
              <a:spcBef>
                <a:spcPts val="600"/>
              </a:spcBef>
            </a:pPr>
            <a:r>
              <a:rPr lang="hr-HR" sz="2400" dirty="0"/>
              <a:t>Upravni odbor ELIXIR-a i Znanstveno savjetodavno vijeće ELIXIR-a </a:t>
            </a:r>
            <a:r>
              <a:rPr lang="hr-HR" sz="2400" b="1" dirty="0">
                <a:solidFill>
                  <a:srgbClr val="0070C0"/>
                </a:solidFill>
              </a:rPr>
              <a:t>pregledavaju aplikaciju Čvora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 sz="2400" dirty="0"/>
              <a:t>Nakon prihvaćanja prijave Čvora, </a:t>
            </a:r>
            <a:r>
              <a:rPr lang="hr-HR" sz="2400" b="1" dirty="0">
                <a:solidFill>
                  <a:srgbClr val="0070C0"/>
                </a:solidFill>
              </a:rPr>
              <a:t>vodeća institucija Čvora </a:t>
            </a:r>
            <a:r>
              <a:rPr lang="hr-HR" sz="2400" dirty="0"/>
              <a:t>razvija i potpisuje  </a:t>
            </a:r>
            <a:r>
              <a:rPr lang="en-US" sz="2400" dirty="0">
                <a:hlinkClick r:id="rId4"/>
              </a:rPr>
              <a:t>Collaboration Agreement</a:t>
            </a:r>
            <a:r>
              <a:rPr lang="en-US" sz="2400" dirty="0"/>
              <a:t> </a:t>
            </a:r>
            <a:r>
              <a:rPr lang="hr-HR" sz="2400" dirty="0"/>
              <a:t>s</a:t>
            </a:r>
            <a:r>
              <a:rPr lang="en-US" sz="2400" dirty="0"/>
              <a:t> </a:t>
            </a:r>
            <a:r>
              <a:rPr lang="en-US" sz="2400" dirty="0">
                <a:hlinkClick r:id="rId5"/>
              </a:rPr>
              <a:t>ELIXIR Hub</a:t>
            </a:r>
            <a:r>
              <a:rPr lang="hr-HR" sz="2400" dirty="0"/>
              <a:t>-om (omogućuje </a:t>
            </a:r>
            <a:r>
              <a:rPr lang="hr-HR" sz="2400" b="1" dirty="0">
                <a:solidFill>
                  <a:srgbClr val="0070C0"/>
                </a:solidFill>
              </a:rPr>
              <a:t>prijenos budžeta čvoru </a:t>
            </a:r>
            <a:r>
              <a:rPr lang="hr-HR" sz="2400" dirty="0"/>
              <a:t>za izvođenje tehničkih aktivnosti kao što su</a:t>
            </a:r>
            <a:r>
              <a:rPr lang="en-US" sz="2400" dirty="0"/>
              <a:t> Commissioned Services</a:t>
            </a:r>
            <a:r>
              <a:rPr lang="hr-HR" sz="2400" dirty="0"/>
              <a:t> </a:t>
            </a:r>
            <a:r>
              <a:rPr lang="en-US" sz="2400" dirty="0"/>
              <a:t>(</a:t>
            </a:r>
            <a:r>
              <a:rPr lang="hr-HR" sz="2400" dirty="0"/>
              <a:t>tj.</a:t>
            </a:r>
            <a:r>
              <a:rPr lang="en-US" sz="2400" dirty="0"/>
              <a:t> </a:t>
            </a:r>
            <a:r>
              <a:rPr lang="en-US" sz="2400" dirty="0" err="1">
                <a:hlinkClick r:id="rId6"/>
              </a:rPr>
              <a:t>Implementacijske</a:t>
            </a:r>
            <a:r>
              <a:rPr lang="en-US" sz="2400" dirty="0">
                <a:hlinkClick r:id="rId6"/>
              </a:rPr>
              <a:t> </a:t>
            </a:r>
            <a:r>
              <a:rPr lang="en-US" sz="2400" dirty="0" err="1">
                <a:hlinkClick r:id="rId6"/>
              </a:rPr>
              <a:t>studije</a:t>
            </a:r>
            <a:r>
              <a:rPr lang="en-US" sz="2400" dirty="0"/>
              <a:t>)</a:t>
            </a:r>
            <a:endParaRPr lang="hr-HR" sz="2400" dirty="0"/>
          </a:p>
        </p:txBody>
      </p:sp>
    </p:spTree>
    <p:extLst>
      <p:ext uri="{BB962C8B-B14F-4D97-AF65-F5344CB8AC3E}">
        <p14:creationId xmlns="" xmlns:p14="http://schemas.microsoft.com/office/powerpoint/2010/main" val="2334340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EF76E5C-2791-432E-A91B-70BCF6D9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68" y="246856"/>
            <a:ext cx="6516798" cy="591344"/>
          </a:xfrm>
        </p:spPr>
        <p:txBody>
          <a:bodyPr/>
          <a:lstStyle/>
          <a:p>
            <a:r>
              <a:rPr lang="hr-HR" dirty="0"/>
              <a:t>Kako postati čvor?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EBFDA60-A87A-49E5-9502-710E846AF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895056"/>
          </a:xfrm>
        </p:spPr>
        <p:txBody>
          <a:bodyPr>
            <a:noAutofit/>
          </a:bodyPr>
          <a:lstStyle/>
          <a:p>
            <a:r>
              <a:rPr lang="hr-HR" sz="2800" dirty="0"/>
              <a:t>Čvor priprema i </a:t>
            </a:r>
            <a:r>
              <a:rPr lang="en-US" sz="2800" b="1" dirty="0">
                <a:solidFill>
                  <a:srgbClr val="0070C0"/>
                </a:solidFill>
              </a:rPr>
              <a:t>Service Delivery Plan (SDP)</a:t>
            </a:r>
            <a:r>
              <a:rPr lang="hr-HR" sz="2800" b="1" dirty="0">
                <a:solidFill>
                  <a:srgbClr val="0070C0"/>
                </a:solidFill>
              </a:rPr>
              <a:t> </a:t>
            </a:r>
            <a:r>
              <a:rPr lang="hr-HR" sz="2800" b="1" dirty="0"/>
              <a:t>– </a:t>
            </a:r>
            <a:r>
              <a:rPr lang="hr-HR" sz="2800" dirty="0"/>
              <a:t>za usluge koje će Čvor pružati - svaki Čvor usvaja svoj vlastiti proces odabira usluga</a:t>
            </a:r>
          </a:p>
          <a:p>
            <a:r>
              <a:rPr lang="hr-HR" sz="2800" b="1" dirty="0"/>
              <a:t>ELIXIR </a:t>
            </a:r>
            <a:r>
              <a:rPr lang="hr-HR" sz="2800" b="1" dirty="0" err="1"/>
              <a:t>Hub</a:t>
            </a:r>
            <a:r>
              <a:rPr lang="hr-HR" sz="2800" b="1" dirty="0"/>
              <a:t> nadzire status usluga</a:t>
            </a:r>
          </a:p>
          <a:p>
            <a:r>
              <a:rPr lang="hr-HR" sz="2800" b="1" dirty="0"/>
              <a:t>Čvor treba poštivati </a:t>
            </a:r>
            <a:r>
              <a:rPr lang="en-US" sz="2800" dirty="0"/>
              <a:t>ELIXIR </a:t>
            </a:r>
            <a:r>
              <a:rPr lang="en-US" sz="2800" dirty="0" err="1">
                <a:hlinkClick r:id="rId2"/>
              </a:rPr>
              <a:t>politiku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etičkih</a:t>
            </a:r>
            <a:r>
              <a:rPr lang="en-US" sz="2800" dirty="0">
                <a:hlinkClick r:id="rId2"/>
              </a:rPr>
              <a:t>, </a:t>
            </a:r>
            <a:r>
              <a:rPr lang="en-US" sz="2800" dirty="0" err="1">
                <a:hlinkClick r:id="rId2"/>
              </a:rPr>
              <a:t>pravnih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i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socijalnih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implikacija</a:t>
            </a:r>
            <a:r>
              <a:rPr lang="en-US" sz="2800" dirty="0">
                <a:hlinkClick r:id="rId2"/>
              </a:rPr>
              <a:t> (ELSI)</a:t>
            </a:r>
            <a:r>
              <a:rPr lang="en-US" sz="2800" dirty="0"/>
              <a:t>.</a:t>
            </a:r>
            <a:endParaRPr lang="hr-HR" sz="2800" dirty="0"/>
          </a:p>
          <a:p>
            <a:r>
              <a:rPr lang="hr-HR" sz="2800" dirty="0"/>
              <a:t>informacije nalaze se na linku </a:t>
            </a:r>
            <a:r>
              <a:rPr lang="hr-HR" sz="2800" u="sng" dirty="0">
                <a:hlinkClick r:id="rId3"/>
              </a:rPr>
              <a:t>https://www.elixir-europe.org/about-us/who-we-are/how-countries-join</a:t>
            </a:r>
            <a:endParaRPr lang="hr-HR" sz="2800" dirty="0"/>
          </a:p>
          <a:p>
            <a:pPr marL="45720" indent="0">
              <a:spcBef>
                <a:spcPts val="600"/>
              </a:spcBef>
              <a:buNone/>
            </a:pPr>
            <a:endParaRPr lang="hr-HR" sz="2800" dirty="0"/>
          </a:p>
          <a:p>
            <a:pPr>
              <a:spcBef>
                <a:spcPts val="600"/>
              </a:spcBef>
            </a:pPr>
            <a:endParaRPr lang="hr-HR" sz="2800" dirty="0"/>
          </a:p>
          <a:p>
            <a:pPr>
              <a:spcBef>
                <a:spcPts val="600"/>
              </a:spcBef>
            </a:pP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2254310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21E27E0-7DE8-4EA9-88B3-EE20FA0A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02840"/>
            <a:ext cx="8381395" cy="735360"/>
          </a:xfrm>
        </p:spPr>
        <p:txBody>
          <a:bodyPr/>
          <a:lstStyle/>
          <a:p>
            <a:r>
              <a:rPr lang="hr-HR" dirty="0">
                <a:hlinkClick r:id="rId2"/>
              </a:rPr>
              <a:t>ELIXIR </a:t>
            </a:r>
            <a:r>
              <a:rPr lang="hr-HR" dirty="0" err="1">
                <a:hlinkClick r:id="rId2"/>
              </a:rPr>
              <a:t>Consortium</a:t>
            </a:r>
            <a:r>
              <a:rPr lang="hr-HR" dirty="0">
                <a:hlinkClick r:id="rId2"/>
              </a:rPr>
              <a:t> </a:t>
            </a:r>
            <a:r>
              <a:rPr lang="hr-HR" dirty="0" err="1">
                <a:hlinkClick r:id="rId2"/>
              </a:rPr>
              <a:t>Agreement</a:t>
            </a:r>
            <a:r>
              <a:rPr lang="hr-HR" dirty="0">
                <a:hlinkClick r:id="rId2"/>
              </a:rPr>
              <a:t> (ECA)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554B0464-0086-436B-9C1A-364007B20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7024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sz="2400" b="1" dirty="0">
                <a:solidFill>
                  <a:srgbClr val="0070C0"/>
                </a:solidFill>
              </a:rPr>
              <a:t>Pravno </a:t>
            </a:r>
            <a:r>
              <a:rPr lang="hr-HR" sz="2400" dirty="0"/>
              <a:t>određuje odnos ELIXIR </a:t>
            </a:r>
            <a:r>
              <a:rPr lang="hr-HR" sz="2400" dirty="0" err="1"/>
              <a:t>Hub</a:t>
            </a:r>
            <a:r>
              <a:rPr lang="hr-HR" sz="2400" dirty="0"/>
              <a:t>-a i Čvorova</a:t>
            </a:r>
            <a:endParaRPr lang="pl-PL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dirty="0"/>
              <a:t>Određuje </a:t>
            </a:r>
            <a:r>
              <a:rPr lang="pl-PL" sz="2400" b="1" dirty="0">
                <a:solidFill>
                  <a:srgbClr val="0070C0"/>
                </a:solidFill>
              </a:rPr>
              <a:t>prava članova i obveze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70C0"/>
                </a:solidFill>
              </a:rPr>
              <a:t>ELIXIR Hub </a:t>
            </a:r>
            <a:r>
              <a:rPr lang="en-US" sz="2400" dirty="0"/>
              <a:t>je </a:t>
            </a:r>
            <a:r>
              <a:rPr lang="en-US" sz="2400" dirty="0" err="1"/>
              <a:t>središnja</a:t>
            </a:r>
            <a:r>
              <a:rPr lang="en-US" sz="2400" dirty="0"/>
              <a:t> </a:t>
            </a:r>
            <a:r>
              <a:rPr lang="en-US" sz="2400" dirty="0" err="1"/>
              <a:t>koordinacijska</a:t>
            </a:r>
            <a:r>
              <a:rPr lang="en-US" sz="2400" dirty="0"/>
              <a:t> </a:t>
            </a:r>
            <a:r>
              <a:rPr lang="en-US" sz="2400" dirty="0" err="1"/>
              <a:t>organizacija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/>
              <a:t>pruža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administrativne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koordinacijske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usluge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tehničku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podršku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pod </a:t>
            </a:r>
            <a:r>
              <a:rPr lang="en-US" sz="2400" dirty="0" err="1"/>
              <a:t>nadzorom</a:t>
            </a:r>
            <a:r>
              <a:rPr lang="hr-HR" sz="2400" dirty="0"/>
              <a:t> Upravnog odbora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direktora</a:t>
            </a:r>
            <a:r>
              <a:rPr lang="en-US" sz="2400" dirty="0"/>
              <a:t> EIXIR</a:t>
            </a:r>
            <a:r>
              <a:rPr lang="hr-HR" sz="2400" dirty="0"/>
              <a:t>-a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70C0"/>
                </a:solidFill>
              </a:rPr>
              <a:t>ELIXIR </a:t>
            </a:r>
            <a:r>
              <a:rPr lang="hr-HR" sz="2400" b="1" dirty="0">
                <a:solidFill>
                  <a:srgbClr val="0070C0"/>
                </a:solidFill>
              </a:rPr>
              <a:t>Č</a:t>
            </a:r>
            <a:r>
              <a:rPr lang="en-US" sz="2400" b="1" dirty="0" err="1">
                <a:solidFill>
                  <a:srgbClr val="0070C0"/>
                </a:solidFill>
              </a:rPr>
              <a:t>vorovi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 err="1"/>
              <a:t>djeluju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sastavni</a:t>
            </a:r>
            <a:r>
              <a:rPr lang="en-US" sz="2400" dirty="0"/>
              <a:t> </a:t>
            </a:r>
            <a:r>
              <a:rPr lang="en-US" sz="2400" dirty="0" err="1"/>
              <a:t>dijelovi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postojećih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istraživačkih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instituta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u </a:t>
            </a:r>
            <a:r>
              <a:rPr lang="en-US" sz="2400" dirty="0" err="1"/>
              <a:t>državama</a:t>
            </a:r>
            <a:r>
              <a:rPr lang="en-US" sz="2400" dirty="0"/>
              <a:t> </a:t>
            </a:r>
            <a:r>
              <a:rPr lang="en-US" sz="2400" dirty="0" err="1"/>
              <a:t>članicama</a:t>
            </a:r>
            <a:r>
              <a:rPr lang="en-US" sz="2400" dirty="0"/>
              <a:t> ELIXIR-a </a:t>
            </a:r>
            <a:endParaRPr lang="hr-HR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ELIXIR </a:t>
            </a:r>
            <a:r>
              <a:rPr lang="hr-HR" sz="2400" dirty="0"/>
              <a:t>Č</a:t>
            </a:r>
            <a:r>
              <a:rPr lang="en-US" sz="2400" dirty="0" err="1"/>
              <a:t>vorovi</a:t>
            </a:r>
            <a:r>
              <a:rPr lang="en-US" sz="2400" dirty="0"/>
              <a:t> </a:t>
            </a:r>
            <a:r>
              <a:rPr lang="en-US" sz="2400" dirty="0" err="1"/>
              <a:t>osiguravaju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tehničku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administrativnu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 err="1"/>
              <a:t>potporu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se </a:t>
            </a:r>
            <a:r>
              <a:rPr lang="en-US" sz="2400" b="1" dirty="0" err="1">
                <a:solidFill>
                  <a:srgbClr val="0070C0"/>
                </a:solidFill>
              </a:rPr>
              <a:t>financira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ili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iz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proračuna</a:t>
            </a:r>
            <a:r>
              <a:rPr lang="en-US" sz="2400" b="1" dirty="0">
                <a:solidFill>
                  <a:srgbClr val="0070C0"/>
                </a:solidFill>
              </a:rPr>
              <a:t> ELIXIR-a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iz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drugih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izvora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financiranja</a:t>
            </a:r>
            <a:endParaRPr lang="hr-HR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Kao </a:t>
            </a:r>
            <a:r>
              <a:rPr lang="en-US" sz="2400" dirty="0" err="1"/>
              <a:t>što</a:t>
            </a:r>
            <a:r>
              <a:rPr lang="en-US" sz="2400" dirty="0"/>
              <a:t> je </a:t>
            </a:r>
            <a:r>
              <a:rPr lang="en-US" sz="2400" dirty="0" err="1"/>
              <a:t>navedeno</a:t>
            </a:r>
            <a:r>
              <a:rPr lang="en-US" sz="2400" dirty="0"/>
              <a:t> u </a:t>
            </a:r>
            <a:r>
              <a:rPr lang="en-US" sz="2400" dirty="0" err="1"/>
              <a:t>članku</a:t>
            </a:r>
            <a:r>
              <a:rPr lang="en-US" sz="2400" dirty="0"/>
              <a:t> 8.5, ELIXIR </a:t>
            </a:r>
            <a:r>
              <a:rPr lang="hr-HR" sz="2400" dirty="0"/>
              <a:t>Č</a:t>
            </a:r>
            <a:r>
              <a:rPr lang="en-US" sz="2400" dirty="0" err="1"/>
              <a:t>vorovi</a:t>
            </a:r>
            <a:r>
              <a:rPr lang="en-US" sz="2400" dirty="0"/>
              <a:t> </a:t>
            </a:r>
            <a:r>
              <a:rPr lang="en-US" sz="2400" dirty="0" err="1"/>
              <a:t>ulaze</a:t>
            </a:r>
            <a:r>
              <a:rPr lang="en-US" sz="2400" dirty="0"/>
              <a:t> u </a:t>
            </a:r>
            <a:r>
              <a:rPr lang="hr-HR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 err="1">
                <a:solidFill>
                  <a:srgbClr val="0070C0"/>
                </a:solidFill>
              </a:rPr>
              <a:t>porazume</a:t>
            </a:r>
            <a:r>
              <a:rPr lang="en-US" sz="2400" b="1" dirty="0">
                <a:solidFill>
                  <a:srgbClr val="0070C0"/>
                </a:solidFill>
              </a:rPr>
              <a:t> o </a:t>
            </a:r>
            <a:r>
              <a:rPr lang="en-US" sz="2400" b="1" dirty="0" err="1">
                <a:solidFill>
                  <a:srgbClr val="0070C0"/>
                </a:solidFill>
              </a:rPr>
              <a:t>suradnji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s E</a:t>
            </a:r>
            <a:r>
              <a:rPr lang="hr-HR" sz="2400" dirty="0"/>
              <a:t>LIXIR </a:t>
            </a:r>
            <a:r>
              <a:rPr lang="en-US" sz="2400" dirty="0"/>
              <a:t>Hub</a:t>
            </a:r>
            <a:r>
              <a:rPr lang="hr-HR" sz="2400" dirty="0"/>
              <a:t>-om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3289658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16798" cy="807368"/>
          </a:xfrm>
        </p:spPr>
        <p:txBody>
          <a:bodyPr rtlCol="0"/>
          <a:lstStyle/>
          <a:p>
            <a:pPr rtl="0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ELIXIR?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72608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2800" dirty="0"/>
              <a:t>Međuvladina organizacija koja okuplja resurse prirodoslovlja iz cijele Europe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2800" dirty="0"/>
              <a:t>Okuplja vodeće organizacije iz područja „</a:t>
            </a:r>
            <a:r>
              <a:rPr lang="hr-HR" sz="2800" dirty="0" err="1"/>
              <a:t>life</a:t>
            </a:r>
            <a:r>
              <a:rPr lang="hr-HR" sz="2800" dirty="0"/>
              <a:t> </a:t>
            </a:r>
            <a:r>
              <a:rPr lang="hr-HR" sz="2800" dirty="0" err="1"/>
              <a:t>science</a:t>
            </a:r>
            <a:r>
              <a:rPr lang="hr-HR" sz="2800" dirty="0"/>
              <a:t>-a”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2800" dirty="0"/>
              <a:t>Upravlja i osigurava sve veće količine podataka stvorenih s javnim financiranjem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2800" dirty="0"/>
              <a:t>Koordinira, integrira i održava </a:t>
            </a:r>
            <a:r>
              <a:rPr lang="hr-HR" sz="2800" dirty="0" err="1"/>
              <a:t>bioinformatičke</a:t>
            </a:r>
            <a:r>
              <a:rPr lang="hr-HR" sz="2800" dirty="0"/>
              <a:t> resurse u zemljama članicama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2800" dirty="0"/>
              <a:t>Omogućava akademiji i industriji pristup servisima bitnim za daljnja istraživanja</a:t>
            </a:r>
            <a:r>
              <a:rPr lang="en-US" sz="2800" dirty="0"/>
              <a:t> </a:t>
            </a:r>
            <a:endParaRPr lang="hr-HR" sz="2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2800" dirty="0"/>
              <a:t>Potiče suradnju između industrije i nacionalnih zdravstvenih inicijativa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hlinkClick r:id="rId3"/>
              </a:rPr>
              <a:t>https://elixir-europe.org</a:t>
            </a:r>
            <a:r>
              <a:rPr lang="hr-HR" sz="2800" dirty="0"/>
              <a:t> </a:t>
            </a:r>
            <a:r>
              <a:rPr lang="en-US" sz="2800" dirty="0"/>
              <a:t> </a:t>
            </a:r>
            <a:r>
              <a:rPr lang="hr-HR" sz="28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21E27E0-7DE8-4EA9-88B3-EE20FA0A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2840"/>
            <a:ext cx="8165371" cy="735360"/>
          </a:xfrm>
        </p:spPr>
        <p:txBody>
          <a:bodyPr/>
          <a:lstStyle/>
          <a:p>
            <a:r>
              <a:rPr lang="hr-HR" dirty="0">
                <a:hlinkClick r:id="rId2"/>
              </a:rPr>
              <a:t>ELIXIR </a:t>
            </a:r>
            <a:r>
              <a:rPr lang="hr-HR" dirty="0" err="1">
                <a:hlinkClick r:id="rId2"/>
              </a:rPr>
              <a:t>Consortium</a:t>
            </a:r>
            <a:r>
              <a:rPr lang="hr-HR" dirty="0">
                <a:hlinkClick r:id="rId2"/>
              </a:rPr>
              <a:t> </a:t>
            </a:r>
            <a:r>
              <a:rPr lang="hr-HR" dirty="0" err="1">
                <a:hlinkClick r:id="rId2"/>
              </a:rPr>
              <a:t>Agreement</a:t>
            </a:r>
            <a:r>
              <a:rPr lang="hr-HR" dirty="0">
                <a:hlinkClick r:id="rId2"/>
              </a:rPr>
              <a:t> (ECA)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554B0464-0086-436B-9C1A-364007B20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2736"/>
            <a:ext cx="8093363" cy="4967064"/>
          </a:xfrm>
        </p:spPr>
        <p:txBody>
          <a:bodyPr>
            <a:normAutofit/>
          </a:bodyPr>
          <a:lstStyle/>
          <a:p>
            <a:r>
              <a:rPr lang="hr-HR" sz="2300" b="1" i="1" dirty="0">
                <a:solidFill>
                  <a:srgbClr val="0070C0"/>
                </a:solidFill>
              </a:rPr>
              <a:t>Svrha ELIXIR-a:</a:t>
            </a:r>
          </a:p>
          <a:p>
            <a:pPr lvl="1"/>
            <a:r>
              <a:rPr lang="hr-HR" sz="2300" dirty="0"/>
              <a:t>Koordinacija, pohranjivanje, arhiviranje, integriranje i širenje podataka o prirodnim znanostima koje su izradili znanstvenici u području „</a:t>
            </a:r>
            <a:r>
              <a:rPr lang="hr-HR" sz="2300" dirty="0" err="1"/>
              <a:t>life</a:t>
            </a:r>
            <a:r>
              <a:rPr lang="hr-HR" sz="2300" dirty="0"/>
              <a:t> </a:t>
            </a:r>
            <a:r>
              <a:rPr lang="hr-HR" sz="2300" dirty="0" err="1"/>
              <a:t>science</a:t>
            </a:r>
            <a:r>
              <a:rPr lang="hr-HR" sz="2300" dirty="0"/>
              <a:t>” u Europi i drugdje, u odgovarajućem sigurnom okviru, koji pruža otvoren pristup podacima, a istovremeno čuva vlasništvo nad podacima</a:t>
            </a:r>
          </a:p>
          <a:p>
            <a:pPr lvl="1"/>
            <a:r>
              <a:rPr lang="hr-HR" sz="2300" dirty="0"/>
              <a:t>Osigurava izvore podataka o prirodoslovlju</a:t>
            </a:r>
          </a:p>
          <a:p>
            <a:r>
              <a:rPr lang="en-US" sz="2300" b="1" dirty="0"/>
              <a:t>ELIXIR </a:t>
            </a:r>
            <a:r>
              <a:rPr lang="hr-HR" sz="2300" b="1" dirty="0" err="1"/>
              <a:t>Hub</a:t>
            </a:r>
            <a:r>
              <a:rPr lang="hr-HR" sz="2300" b="1" dirty="0"/>
              <a:t> </a:t>
            </a:r>
            <a:r>
              <a:rPr lang="hr-HR" sz="2300" dirty="0"/>
              <a:t>o</a:t>
            </a:r>
            <a:r>
              <a:rPr lang="en-US" sz="2300" dirty="0" err="1"/>
              <a:t>bavlja</a:t>
            </a:r>
            <a:r>
              <a:rPr lang="en-US" sz="2300" dirty="0"/>
              <a:t> </a:t>
            </a:r>
            <a:r>
              <a:rPr lang="en-US" sz="2300" dirty="0" err="1"/>
              <a:t>znanstvene</a:t>
            </a:r>
            <a:r>
              <a:rPr lang="en-US" sz="2300" dirty="0"/>
              <a:t>, </a:t>
            </a:r>
            <a:r>
              <a:rPr lang="en-US" sz="2300" dirty="0" err="1"/>
              <a:t>tehničke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administrativne</a:t>
            </a:r>
            <a:r>
              <a:rPr lang="en-US" sz="2300" dirty="0"/>
              <a:t> </a:t>
            </a:r>
            <a:r>
              <a:rPr lang="en-US" sz="2300" dirty="0" err="1"/>
              <a:t>poslove</a:t>
            </a:r>
            <a:r>
              <a:rPr lang="en-US" sz="2300" dirty="0"/>
              <a:t> </a:t>
            </a:r>
            <a:endParaRPr lang="hr-HR" sz="2300" dirty="0"/>
          </a:p>
          <a:p>
            <a:r>
              <a:rPr lang="hr-HR" sz="2300" dirty="0"/>
              <a:t>E</a:t>
            </a:r>
            <a:r>
              <a:rPr lang="en-US" sz="2300" dirty="0"/>
              <a:t>LIXIR-</a:t>
            </a:r>
            <a:r>
              <a:rPr lang="en-US" sz="2300" dirty="0" err="1"/>
              <a:t>ovo</a:t>
            </a:r>
            <a:r>
              <a:rPr lang="en-US" sz="2300" dirty="0"/>
              <a:t> </a:t>
            </a:r>
            <a:r>
              <a:rPr lang="en-US" sz="2300" dirty="0" err="1"/>
              <a:t>konačno</a:t>
            </a:r>
            <a:r>
              <a:rPr lang="en-US" sz="2300" dirty="0"/>
              <a:t> </a:t>
            </a:r>
            <a:r>
              <a:rPr lang="en-US" sz="2300" dirty="0" err="1"/>
              <a:t>tijelo</a:t>
            </a:r>
            <a:r>
              <a:rPr lang="en-US" sz="2300" dirty="0"/>
              <a:t> za </a:t>
            </a:r>
            <a:r>
              <a:rPr lang="en-US" sz="2300" dirty="0" err="1"/>
              <a:t>donošenje</a:t>
            </a:r>
            <a:r>
              <a:rPr lang="en-US" sz="2300" dirty="0"/>
              <a:t> </a:t>
            </a:r>
            <a:r>
              <a:rPr lang="en-US" sz="2300" dirty="0" err="1"/>
              <a:t>odluka</a:t>
            </a:r>
            <a:r>
              <a:rPr lang="en-US" sz="2300" dirty="0"/>
              <a:t> je </a:t>
            </a:r>
            <a:r>
              <a:rPr lang="en-US" sz="2300" b="1" dirty="0" err="1">
                <a:solidFill>
                  <a:srgbClr val="0070C0"/>
                </a:solidFill>
              </a:rPr>
              <a:t>Upravni</a:t>
            </a:r>
            <a:r>
              <a:rPr lang="en-US" sz="2300" b="1" dirty="0">
                <a:solidFill>
                  <a:srgbClr val="0070C0"/>
                </a:solidFill>
              </a:rPr>
              <a:t> </a:t>
            </a:r>
            <a:r>
              <a:rPr lang="en-US" sz="2300" b="1" dirty="0" err="1">
                <a:solidFill>
                  <a:srgbClr val="0070C0"/>
                </a:solidFill>
              </a:rPr>
              <a:t>odbor</a:t>
            </a:r>
            <a:r>
              <a:rPr lang="en-US" sz="2300" b="1" dirty="0">
                <a:solidFill>
                  <a:srgbClr val="0070C0"/>
                </a:solidFill>
              </a:rPr>
              <a:t> ELIXIR-a,</a:t>
            </a:r>
            <a:r>
              <a:rPr lang="en-US" sz="2300" dirty="0"/>
              <a:t> </a:t>
            </a:r>
            <a:r>
              <a:rPr lang="en-US" sz="2300" dirty="0" err="1"/>
              <a:t>koji</a:t>
            </a:r>
            <a:r>
              <a:rPr lang="en-US" sz="2300" dirty="0"/>
              <a:t> </a:t>
            </a:r>
            <a:r>
              <a:rPr lang="en-US" sz="2300" dirty="0" err="1"/>
              <a:t>odlučuje</a:t>
            </a:r>
            <a:r>
              <a:rPr lang="en-US" sz="2300" dirty="0"/>
              <a:t> o </a:t>
            </a:r>
            <a:r>
              <a:rPr lang="en-US" sz="2300" dirty="0" err="1"/>
              <a:t>znanstvenim</a:t>
            </a:r>
            <a:r>
              <a:rPr lang="en-US" sz="2300" dirty="0"/>
              <a:t>, </a:t>
            </a:r>
            <a:r>
              <a:rPr lang="en-US" sz="2300" dirty="0" err="1"/>
              <a:t>tehničkim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administrativnim</a:t>
            </a:r>
            <a:r>
              <a:rPr lang="en-US" sz="2300" dirty="0"/>
              <a:t> </a:t>
            </a:r>
            <a:r>
              <a:rPr lang="en-US" sz="2300" dirty="0" err="1"/>
              <a:t>pitanjima</a:t>
            </a:r>
            <a:endParaRPr lang="en-GB" sz="2300" dirty="0"/>
          </a:p>
        </p:txBody>
      </p:sp>
    </p:spTree>
    <p:extLst>
      <p:ext uri="{BB962C8B-B14F-4D97-AF65-F5344CB8AC3E}">
        <p14:creationId xmlns="" xmlns:p14="http://schemas.microsoft.com/office/powerpoint/2010/main" val="2560650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C78846B-DE79-415B-B301-F3CD9253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85032"/>
            <a:ext cx="6516798" cy="577552"/>
          </a:xfrm>
        </p:spPr>
        <p:txBody>
          <a:bodyPr>
            <a:normAutofit/>
          </a:bodyPr>
          <a:lstStyle/>
          <a:p>
            <a:r>
              <a:rPr lang="hr-HR" dirty="0"/>
              <a:t>Zadaci ELIXIR-a: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75678037-9208-4E37-A3C1-0117E86B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0728"/>
            <a:ext cx="8136903" cy="5472608"/>
          </a:xfrm>
        </p:spPr>
        <p:txBody>
          <a:bodyPr>
            <a:noAutofit/>
          </a:bodyPr>
          <a:lstStyle/>
          <a:p>
            <a:pPr marL="502920" indent="-457200">
              <a:lnSpc>
                <a:spcPct val="12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hr-HR" sz="2200" dirty="0"/>
              <a:t>Osigurati izvore podataka;</a:t>
            </a:r>
          </a:p>
          <a:p>
            <a:pPr marL="502920" indent="-457200">
              <a:lnSpc>
                <a:spcPct val="12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hr-HR" sz="2200" dirty="0"/>
              <a:t>Pružati usluge, edukaciju i pomoć kako bi se uspostavila potpuno integrirana i održiva mreža resursa i alata koji će olakšati širenje podataka i međunarodnu suradnju;</a:t>
            </a:r>
          </a:p>
          <a:p>
            <a:pPr marL="502920" indent="-457200">
              <a:lnSpc>
                <a:spcPct val="12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hr-HR" sz="2200" dirty="0"/>
              <a:t>Promicati standarde;</a:t>
            </a:r>
          </a:p>
          <a:p>
            <a:pPr marL="502920" indent="-457200">
              <a:lnSpc>
                <a:spcPct val="12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hr-HR" sz="2200" dirty="0"/>
              <a:t>Osigurati odgovarajuću računalnu infrastrukturu za obradu, arhiviranje i analizu podataka;</a:t>
            </a:r>
          </a:p>
          <a:p>
            <a:pPr marL="502920" indent="-457200">
              <a:lnSpc>
                <a:spcPct val="12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hr-HR" sz="2200" dirty="0"/>
              <a:t>Osigurati infrastrukturu za alate;</a:t>
            </a:r>
          </a:p>
          <a:p>
            <a:pPr marL="502920" indent="-457200">
              <a:lnSpc>
                <a:spcPct val="12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hr-HR" sz="2200" dirty="0"/>
              <a:t>Podržavati podnošenje zahtjeva za financiranje aktivnosti povezanih s ELIXIR-om; i </a:t>
            </a:r>
          </a:p>
          <a:p>
            <a:pPr marL="502920" indent="-457200">
              <a:lnSpc>
                <a:spcPct val="12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hr-HR" sz="2200" dirty="0"/>
              <a:t>Pružati druge usluge prema odluci Upravnog odbora ELIXIR-a</a:t>
            </a:r>
          </a:p>
        </p:txBody>
      </p:sp>
    </p:spTree>
    <p:extLst>
      <p:ext uri="{BB962C8B-B14F-4D97-AF65-F5344CB8AC3E}">
        <p14:creationId xmlns="" xmlns:p14="http://schemas.microsoft.com/office/powerpoint/2010/main" val="3935518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C78846B-DE79-415B-B301-F3CD9253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17" y="332656"/>
            <a:ext cx="6516798" cy="505544"/>
          </a:xfrm>
        </p:spPr>
        <p:txBody>
          <a:bodyPr>
            <a:normAutofit fontScale="90000"/>
          </a:bodyPr>
          <a:lstStyle/>
          <a:p>
            <a:r>
              <a:rPr lang="hr-HR" dirty="0"/>
              <a:t>Zadaci ELIXIR HUB-a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75678037-9208-4E37-A3C1-0117E86B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330" y="1268760"/>
            <a:ext cx="7877339" cy="5039072"/>
          </a:xfrm>
        </p:spPr>
        <p:txBody>
          <a:bodyPr>
            <a:noAutofit/>
          </a:bodyPr>
          <a:lstStyle/>
          <a:p>
            <a:pPr marL="502920" indent="-457200">
              <a:lnSpc>
                <a:spcPct val="12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hr-HR" sz="2400" dirty="0"/>
              <a:t>U</a:t>
            </a:r>
            <a:r>
              <a:rPr lang="en-US" sz="2400" dirty="0" err="1"/>
              <a:t>pravljanje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hr-HR" sz="2400" dirty="0"/>
              <a:t>administriranje</a:t>
            </a:r>
            <a:r>
              <a:rPr lang="en-US" sz="2400" dirty="0"/>
              <a:t> </a:t>
            </a:r>
            <a:r>
              <a:rPr lang="en-US" sz="2400" dirty="0" err="1"/>
              <a:t>aktivnosti</a:t>
            </a:r>
            <a:r>
              <a:rPr lang="en-US" sz="2400" dirty="0"/>
              <a:t> ELIXIR-a</a:t>
            </a:r>
            <a:endParaRPr lang="hr-HR" sz="2400" dirty="0"/>
          </a:p>
          <a:p>
            <a:pPr marL="502920" indent="-457200">
              <a:lnSpc>
                <a:spcPct val="12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hr-HR" sz="2400" dirty="0"/>
              <a:t>K</a:t>
            </a:r>
            <a:r>
              <a:rPr lang="en-US" sz="2400" dirty="0" err="1"/>
              <a:t>oordinirati</a:t>
            </a:r>
            <a:r>
              <a:rPr lang="en-US" sz="2400" dirty="0"/>
              <a:t> </a:t>
            </a:r>
            <a:r>
              <a:rPr lang="en-US" sz="2400" dirty="0" err="1"/>
              <a:t>usluge</a:t>
            </a:r>
            <a:r>
              <a:rPr lang="en-US" sz="2400" dirty="0"/>
              <a:t> (</a:t>
            </a:r>
            <a:r>
              <a:rPr lang="en-US" sz="2400" dirty="0" err="1"/>
              <a:t>npr</a:t>
            </a:r>
            <a:r>
              <a:rPr lang="en-US" sz="2400" dirty="0"/>
              <a:t>. </a:t>
            </a:r>
            <a:r>
              <a:rPr lang="en-US" sz="2400" dirty="0" err="1"/>
              <a:t>pružanje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, </a:t>
            </a:r>
            <a:r>
              <a:rPr lang="en-US" sz="2400" dirty="0" err="1"/>
              <a:t>tehničke</a:t>
            </a:r>
            <a:r>
              <a:rPr lang="en-US" sz="2400" dirty="0"/>
              <a:t> </a:t>
            </a:r>
            <a:r>
              <a:rPr lang="en-US" sz="2400" dirty="0" err="1"/>
              <a:t>aktivnosti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aktivnosti</a:t>
            </a:r>
            <a:r>
              <a:rPr lang="en-US" sz="2400" dirty="0"/>
              <a:t> </a:t>
            </a:r>
            <a:r>
              <a:rPr lang="hr-HR" sz="2400" dirty="0"/>
              <a:t>edukacije</a:t>
            </a:r>
            <a:r>
              <a:rPr lang="en-US" sz="2400" dirty="0"/>
              <a:t> </a:t>
            </a:r>
            <a:r>
              <a:rPr lang="en-US" sz="2400" dirty="0" err="1"/>
              <a:t>korisnika</a:t>
            </a:r>
            <a:r>
              <a:rPr lang="en-US" sz="2400" dirty="0"/>
              <a:t>)</a:t>
            </a:r>
            <a:endParaRPr lang="hr-HR" sz="2400" dirty="0"/>
          </a:p>
          <a:p>
            <a:pPr marL="502920" indent="-457200">
              <a:lnSpc>
                <a:spcPct val="12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hr-HR" sz="2400" dirty="0"/>
              <a:t>P</a:t>
            </a:r>
            <a:r>
              <a:rPr lang="en-US" sz="2400" dirty="0" err="1"/>
              <a:t>ružati</a:t>
            </a:r>
            <a:r>
              <a:rPr lang="en-US" sz="2400" dirty="0"/>
              <a:t> </a:t>
            </a:r>
            <a:r>
              <a:rPr lang="en-US" sz="2400" dirty="0" err="1"/>
              <a:t>usluge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podršku</a:t>
            </a:r>
            <a:r>
              <a:rPr lang="en-US" sz="2400" dirty="0"/>
              <a:t> ELIXIR </a:t>
            </a:r>
            <a:r>
              <a:rPr lang="hr-HR" sz="2400" dirty="0"/>
              <a:t>Č</a:t>
            </a:r>
            <a:r>
              <a:rPr lang="en-US" sz="2400" dirty="0" err="1"/>
              <a:t>vorovima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zajednici</a:t>
            </a:r>
            <a:r>
              <a:rPr lang="en-US" sz="2400" dirty="0"/>
              <a:t> </a:t>
            </a:r>
            <a:r>
              <a:rPr lang="en-US" sz="2400" dirty="0" err="1"/>
              <a:t>korisnika</a:t>
            </a:r>
            <a:endParaRPr lang="hr-HR" sz="2400" dirty="0"/>
          </a:p>
          <a:p>
            <a:pPr marL="502920" indent="-457200">
              <a:lnSpc>
                <a:spcPct val="12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hr-HR" sz="2400" dirty="0"/>
              <a:t>P</a:t>
            </a:r>
            <a:r>
              <a:rPr lang="en-US" sz="2400" dirty="0" err="1"/>
              <a:t>odupiranje</a:t>
            </a:r>
            <a:r>
              <a:rPr lang="en-US" sz="2400" dirty="0"/>
              <a:t> </a:t>
            </a:r>
            <a:r>
              <a:rPr lang="en-US" sz="2400" dirty="0" err="1"/>
              <a:t>zahtjeva</a:t>
            </a:r>
            <a:r>
              <a:rPr lang="en-US" sz="2400" dirty="0"/>
              <a:t> za </a:t>
            </a:r>
            <a:r>
              <a:rPr lang="en-US" sz="2400" dirty="0" err="1"/>
              <a:t>financiranje</a:t>
            </a:r>
            <a:r>
              <a:rPr lang="en-US" sz="2400" dirty="0"/>
              <a:t> </a:t>
            </a:r>
            <a:r>
              <a:rPr lang="en-US" sz="2400" dirty="0" err="1"/>
              <a:t>aktivnosti</a:t>
            </a:r>
            <a:r>
              <a:rPr lang="en-US" sz="2400" dirty="0"/>
              <a:t> ELIXIR-</a:t>
            </a:r>
            <a:r>
              <a:rPr lang="hr-HR" sz="2400" dirty="0"/>
              <a:t>a</a:t>
            </a:r>
            <a:r>
              <a:rPr lang="en-US" sz="2400" dirty="0"/>
              <a:t> </a:t>
            </a:r>
            <a:r>
              <a:rPr lang="hr-HR" sz="2400" dirty="0"/>
              <a:t>i</a:t>
            </a:r>
          </a:p>
          <a:p>
            <a:pPr marL="502920" indent="-457200">
              <a:lnSpc>
                <a:spcPct val="12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hr-HR" sz="2400" dirty="0"/>
              <a:t>K</a:t>
            </a:r>
            <a:r>
              <a:rPr lang="en-US" sz="2400" dirty="0" err="1"/>
              <a:t>oordinirati</a:t>
            </a:r>
            <a:r>
              <a:rPr lang="en-US" sz="2400" dirty="0"/>
              <a:t> </a:t>
            </a:r>
            <a:r>
              <a:rPr lang="en-US" sz="2400" dirty="0" err="1"/>
              <a:t>zahtjeve</a:t>
            </a:r>
            <a:r>
              <a:rPr lang="en-US" sz="2400" dirty="0"/>
              <a:t> za </a:t>
            </a:r>
            <a:r>
              <a:rPr lang="en-US" sz="2400" dirty="0" err="1"/>
              <a:t>paneuropskim</a:t>
            </a:r>
            <a:r>
              <a:rPr lang="en-US" sz="2400" dirty="0"/>
              <a:t> </a:t>
            </a:r>
            <a:r>
              <a:rPr lang="en-US" sz="2400" dirty="0" err="1"/>
              <a:t>sredstvima</a:t>
            </a:r>
            <a:r>
              <a:rPr lang="hr-HR" sz="2400" dirty="0"/>
              <a:t> financiranja</a:t>
            </a:r>
            <a:r>
              <a:rPr lang="en-US" sz="2400" dirty="0"/>
              <a:t> za </a:t>
            </a:r>
            <a:r>
              <a:rPr lang="en-US" sz="2400" dirty="0" err="1"/>
              <a:t>podršku</a:t>
            </a:r>
            <a:r>
              <a:rPr lang="en-US" sz="2400" dirty="0"/>
              <a:t> </a:t>
            </a:r>
            <a:r>
              <a:rPr lang="en-US" sz="2400" dirty="0" err="1"/>
              <a:t>Elixiru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584213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A15087F-6BF4-429B-AD73-EF22920E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04800"/>
            <a:ext cx="7848872" cy="1066800"/>
          </a:xfrm>
        </p:spPr>
        <p:txBody>
          <a:bodyPr/>
          <a:lstStyle/>
          <a:p>
            <a:r>
              <a:rPr lang="en-US" dirty="0" err="1"/>
              <a:t>Financijski</a:t>
            </a:r>
            <a:r>
              <a:rPr lang="en-US" dirty="0"/>
              <a:t>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</a:t>
            </a:r>
            <a:r>
              <a:rPr lang="en-US" dirty="0" err="1"/>
              <a:t>članica</a:t>
            </a:r>
            <a:r>
              <a:rPr lang="en-US" dirty="0"/>
              <a:t> ELIXIR-a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F3D15DD-0BF5-4F16-9EA3-10F3C297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424936" cy="4552528"/>
          </a:xfrm>
        </p:spPr>
        <p:txBody>
          <a:bodyPr>
            <a:normAutofit/>
          </a:bodyPr>
          <a:lstStyle/>
          <a:p>
            <a:r>
              <a:rPr lang="pl-PL" sz="2600" b="1" dirty="0">
                <a:solidFill>
                  <a:srgbClr val="0070C0"/>
                </a:solidFill>
              </a:rPr>
              <a:t>Godišnji doprinos proračunu ELIXIR-a </a:t>
            </a:r>
            <a:r>
              <a:rPr lang="pl-PL" sz="2600" dirty="0"/>
              <a:t>u skladu s Financijskim planom</a:t>
            </a:r>
          </a:p>
          <a:p>
            <a:r>
              <a:rPr lang="en-US" sz="2600" b="1" dirty="0" err="1">
                <a:solidFill>
                  <a:srgbClr val="0070C0"/>
                </a:solidFill>
              </a:rPr>
              <a:t>Financijski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doprinosi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dirty="0" err="1"/>
              <a:t>izračunavaju</a:t>
            </a:r>
            <a:r>
              <a:rPr lang="en-US" sz="2600" dirty="0"/>
              <a:t> se </a:t>
            </a:r>
            <a:r>
              <a:rPr lang="en-US" sz="2600" dirty="0" err="1"/>
              <a:t>jednom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početku</a:t>
            </a:r>
            <a:r>
              <a:rPr lang="en-US" sz="2600" dirty="0"/>
              <a:t> </a:t>
            </a:r>
            <a:r>
              <a:rPr lang="en-US" sz="2600" dirty="0" err="1"/>
              <a:t>Financijskog</a:t>
            </a:r>
            <a:r>
              <a:rPr lang="en-US" sz="2600" dirty="0"/>
              <a:t> plana </a:t>
            </a:r>
            <a:r>
              <a:rPr lang="en-US" sz="2600" dirty="0" err="1"/>
              <a:t>na</a:t>
            </a:r>
            <a:r>
              <a:rPr lang="hr-HR" sz="2600" dirty="0"/>
              <a:t> temelju</a:t>
            </a:r>
            <a:r>
              <a:rPr lang="en-US" sz="2600" dirty="0"/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prosječno</a:t>
            </a:r>
            <a:r>
              <a:rPr lang="hr-HR" sz="2600" b="1" dirty="0">
                <a:solidFill>
                  <a:srgbClr val="0070C0"/>
                </a:solidFill>
              </a:rPr>
              <a:t>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neto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nacionalno</a:t>
            </a:r>
            <a:r>
              <a:rPr lang="hr-HR" sz="2600" b="1" dirty="0">
                <a:solidFill>
                  <a:srgbClr val="0070C0"/>
                </a:solidFill>
              </a:rPr>
              <a:t>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dohotk</a:t>
            </a:r>
            <a:r>
              <a:rPr lang="hr-HR" sz="2600" b="1" dirty="0">
                <a:solidFill>
                  <a:srgbClr val="0070C0"/>
                </a:solidFill>
              </a:rPr>
              <a:t>a</a:t>
            </a:r>
            <a:r>
              <a:rPr lang="en-US" sz="2600" b="1" dirty="0">
                <a:solidFill>
                  <a:srgbClr val="0070C0"/>
                </a:solidFill>
              </a:rPr>
              <a:t> po </a:t>
            </a:r>
            <a:r>
              <a:rPr lang="en-US" sz="2600" b="1" dirty="0" err="1">
                <a:solidFill>
                  <a:srgbClr val="0070C0"/>
                </a:solidFill>
              </a:rPr>
              <a:t>faktorskim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troškovima</a:t>
            </a:r>
            <a:r>
              <a:rPr lang="en-US" sz="2600" b="1" dirty="0">
                <a:solidFill>
                  <a:srgbClr val="0070C0"/>
                </a:solidFill>
              </a:rPr>
              <a:t> (NNI) </a:t>
            </a:r>
            <a:r>
              <a:rPr lang="en-US" sz="2600" b="1" dirty="0" err="1">
                <a:solidFill>
                  <a:srgbClr val="0070C0"/>
                </a:solidFill>
              </a:rPr>
              <a:t>svakog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člana</a:t>
            </a:r>
            <a:r>
              <a:rPr lang="en-US" sz="2600" b="1" dirty="0">
                <a:solidFill>
                  <a:srgbClr val="0070C0"/>
                </a:solidFill>
              </a:rPr>
              <a:t> ELIXIR-a </a:t>
            </a:r>
            <a:r>
              <a:rPr lang="en-US" sz="2600" dirty="0"/>
              <a:t>za tri </a:t>
            </a:r>
            <a:r>
              <a:rPr lang="en-US" sz="2600" dirty="0" err="1"/>
              <a:t>prethodne</a:t>
            </a:r>
            <a:r>
              <a:rPr lang="en-US" sz="2600" dirty="0"/>
              <a:t> </a:t>
            </a:r>
            <a:r>
              <a:rPr lang="en-US" sz="2600" dirty="0" err="1"/>
              <a:t>kalendarske</a:t>
            </a:r>
            <a:r>
              <a:rPr lang="en-US" sz="2600" dirty="0"/>
              <a:t> </a:t>
            </a:r>
            <a:r>
              <a:rPr lang="en-US" sz="2600" dirty="0" err="1"/>
              <a:t>godine</a:t>
            </a:r>
            <a:r>
              <a:rPr lang="en-US" sz="2600" dirty="0"/>
              <a:t> za </a:t>
            </a:r>
            <a:r>
              <a:rPr lang="en-US" sz="2600" dirty="0" err="1"/>
              <a:t>koje</a:t>
            </a:r>
            <a:r>
              <a:rPr lang="en-US" sz="2600" dirty="0"/>
              <a:t> </a:t>
            </a:r>
            <a:r>
              <a:rPr lang="en-US" sz="2600" dirty="0" err="1"/>
              <a:t>su</a:t>
            </a:r>
            <a:r>
              <a:rPr lang="en-US" sz="2600" dirty="0"/>
              <a:t> </a:t>
            </a:r>
            <a:r>
              <a:rPr lang="en-US" sz="2600" dirty="0" err="1"/>
              <a:t>dostupni</a:t>
            </a:r>
            <a:r>
              <a:rPr lang="en-US" sz="2600" dirty="0"/>
              <a:t> </a:t>
            </a:r>
            <a:r>
              <a:rPr lang="en-US" sz="2600" dirty="0" err="1"/>
              <a:t>statistički</a:t>
            </a:r>
            <a:r>
              <a:rPr lang="en-US" sz="2600" dirty="0"/>
              <a:t> </a:t>
            </a:r>
            <a:r>
              <a:rPr lang="en-US" sz="2600" dirty="0" err="1"/>
              <a:t>podaci</a:t>
            </a:r>
            <a:endParaRPr lang="hr-HR" sz="2600" dirty="0"/>
          </a:p>
          <a:p>
            <a:r>
              <a:rPr lang="en-US" sz="2600" b="1" dirty="0" err="1">
                <a:solidFill>
                  <a:srgbClr val="0070C0"/>
                </a:solidFill>
              </a:rPr>
              <a:t>Svakih</a:t>
            </a:r>
            <a:r>
              <a:rPr lang="en-US" sz="2600" b="1" dirty="0">
                <a:solidFill>
                  <a:srgbClr val="0070C0"/>
                </a:solidFill>
              </a:rPr>
              <a:t> pet </a:t>
            </a:r>
            <a:r>
              <a:rPr lang="en-US" sz="2600" b="1" dirty="0" err="1">
                <a:solidFill>
                  <a:srgbClr val="0070C0"/>
                </a:solidFill>
              </a:rPr>
              <a:t>godina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dirty="0" err="1"/>
              <a:t>ravnatelj</a:t>
            </a:r>
            <a:r>
              <a:rPr lang="en-US" sz="2600" dirty="0"/>
              <a:t> ELIXIR-a </a:t>
            </a:r>
            <a:r>
              <a:rPr lang="en-US" sz="2600" dirty="0" err="1"/>
              <a:t>podnosi</a:t>
            </a:r>
            <a:r>
              <a:rPr lang="en-US" sz="2600" dirty="0"/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prijedlog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financijskog</a:t>
            </a:r>
            <a:r>
              <a:rPr lang="en-US" sz="2600" b="1" dirty="0">
                <a:solidFill>
                  <a:srgbClr val="0070C0"/>
                </a:solidFill>
              </a:rPr>
              <a:t> plana</a:t>
            </a:r>
            <a:r>
              <a:rPr lang="hr-HR" sz="2600" b="1" dirty="0">
                <a:solidFill>
                  <a:srgbClr val="0070C0"/>
                </a:solidFill>
              </a:rPr>
              <a:t> </a:t>
            </a:r>
            <a:r>
              <a:rPr lang="hr-HR" sz="2600" dirty="0"/>
              <a:t>Upravnom</a:t>
            </a:r>
            <a:r>
              <a:rPr lang="en-US" sz="2600" dirty="0"/>
              <a:t> </a:t>
            </a:r>
            <a:r>
              <a:rPr lang="hr-HR" sz="2600" dirty="0"/>
              <a:t>o</a:t>
            </a:r>
            <a:r>
              <a:rPr lang="en-US" sz="2600" dirty="0" err="1"/>
              <a:t>dboru</a:t>
            </a:r>
            <a:r>
              <a:rPr lang="en-US" sz="2600" dirty="0"/>
              <a:t> ELIXIR-a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razmatranje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odobrenje</a:t>
            </a:r>
            <a:endParaRPr lang="hr-HR" sz="2600" dirty="0"/>
          </a:p>
          <a:p>
            <a:endParaRPr lang="en-GB" sz="2600" dirty="0"/>
          </a:p>
        </p:txBody>
      </p:sp>
    </p:spTree>
    <p:extLst>
      <p:ext uri="{BB962C8B-B14F-4D97-AF65-F5344CB8AC3E}">
        <p14:creationId xmlns="" xmlns:p14="http://schemas.microsoft.com/office/powerpoint/2010/main" val="3837191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1680E9C-750A-4EB8-B910-A58D3F96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92460"/>
            <a:ext cx="6516798" cy="691480"/>
          </a:xfrm>
        </p:spPr>
        <p:txBody>
          <a:bodyPr/>
          <a:lstStyle/>
          <a:p>
            <a:r>
              <a:rPr lang="hr-HR" dirty="0"/>
              <a:t>Financiranje </a:t>
            </a:r>
            <a:r>
              <a:rPr lang="hr-HR" dirty="0" err="1"/>
              <a:t>Hub</a:t>
            </a:r>
            <a:r>
              <a:rPr lang="hr-HR" dirty="0"/>
              <a:t>-a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0A9F282-67C6-49CA-B2F6-483EF319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4191000"/>
          </a:xfrm>
        </p:spPr>
        <p:txBody>
          <a:bodyPr>
            <a:normAutofit/>
          </a:bodyPr>
          <a:lstStyle/>
          <a:p>
            <a:r>
              <a:rPr lang="en-US" sz="2800" dirty="0" err="1"/>
              <a:t>Financijski</a:t>
            </a:r>
            <a:r>
              <a:rPr lang="en-US" sz="2800" dirty="0"/>
              <a:t> </a:t>
            </a:r>
            <a:r>
              <a:rPr lang="en-US" sz="2800" dirty="0" err="1"/>
              <a:t>doprinosi</a:t>
            </a:r>
            <a:r>
              <a:rPr lang="en-US" sz="2800" dirty="0"/>
              <a:t> </a:t>
            </a:r>
            <a:r>
              <a:rPr lang="en-US" sz="2800" dirty="0" err="1"/>
              <a:t>država</a:t>
            </a:r>
            <a:r>
              <a:rPr lang="en-US" sz="2800" dirty="0"/>
              <a:t> </a:t>
            </a:r>
            <a:r>
              <a:rPr lang="en-US" sz="2800" dirty="0" err="1"/>
              <a:t>članica</a:t>
            </a:r>
            <a:endParaRPr lang="en-US" sz="2800" dirty="0"/>
          </a:p>
          <a:p>
            <a:r>
              <a:rPr lang="en-US" sz="2800" dirty="0" err="1"/>
              <a:t>Financijski</a:t>
            </a:r>
            <a:r>
              <a:rPr lang="en-US" sz="2800" dirty="0"/>
              <a:t> </a:t>
            </a:r>
            <a:r>
              <a:rPr lang="en-US" sz="2800" dirty="0" err="1"/>
              <a:t>doprinosi</a:t>
            </a:r>
            <a:r>
              <a:rPr lang="en-US" sz="2800" dirty="0"/>
              <a:t> </a:t>
            </a:r>
            <a:r>
              <a:rPr lang="en-US" sz="2800" dirty="0" err="1"/>
              <a:t>promatrača</a:t>
            </a:r>
            <a:r>
              <a:rPr lang="en-US" sz="2800" dirty="0"/>
              <a:t> </a:t>
            </a:r>
            <a:r>
              <a:rPr lang="en-US" sz="2800" dirty="0" err="1"/>
              <a:t>prema</a:t>
            </a:r>
            <a:r>
              <a:rPr lang="en-US" sz="2800" dirty="0"/>
              <a:t> </a:t>
            </a:r>
            <a:r>
              <a:rPr lang="en-US" sz="2800" dirty="0" err="1"/>
              <a:t>članku</a:t>
            </a:r>
            <a:r>
              <a:rPr lang="en-US" sz="2800" dirty="0"/>
              <a:t> 5.3</a:t>
            </a:r>
          </a:p>
          <a:p>
            <a:r>
              <a:rPr lang="en-US" sz="2800" dirty="0" err="1"/>
              <a:t>Pokloni</a:t>
            </a:r>
            <a:endParaRPr lang="en-US" sz="2800" dirty="0"/>
          </a:p>
          <a:p>
            <a:r>
              <a:rPr lang="en-US" sz="2800" dirty="0" err="1"/>
              <a:t>Posebni</a:t>
            </a:r>
            <a:r>
              <a:rPr lang="en-US" sz="2800" dirty="0"/>
              <a:t> </a:t>
            </a:r>
            <a:r>
              <a:rPr lang="en-US" sz="2800" dirty="0" err="1"/>
              <a:t>doprinosi</a:t>
            </a:r>
            <a:r>
              <a:rPr lang="en-US" sz="2800" dirty="0"/>
              <a:t>, </a:t>
            </a:r>
            <a:r>
              <a:rPr lang="en-US" sz="2800" dirty="0" err="1"/>
              <a:t>osim</a:t>
            </a:r>
            <a:r>
              <a:rPr lang="en-US" sz="2800" dirty="0"/>
              <a:t> </a:t>
            </a:r>
            <a:r>
              <a:rPr lang="en-US" sz="2800" dirty="0" err="1"/>
              <a:t>poklona</a:t>
            </a:r>
            <a:r>
              <a:rPr lang="en-US" sz="2800" dirty="0"/>
              <a:t>, </a:t>
            </a:r>
            <a:r>
              <a:rPr lang="en-US" sz="2800" dirty="0" err="1"/>
              <a:t>kako</a:t>
            </a:r>
            <a:r>
              <a:rPr lang="en-US" sz="2800" dirty="0"/>
              <a:t> je </a:t>
            </a:r>
            <a:r>
              <a:rPr lang="en-US" sz="2800" dirty="0" err="1"/>
              <a:t>navedeno</a:t>
            </a:r>
            <a:r>
              <a:rPr lang="en-US" sz="2800" dirty="0"/>
              <a:t> u </a:t>
            </a:r>
            <a:r>
              <a:rPr lang="en-US" sz="2800" dirty="0" err="1"/>
              <a:t>Ugovoru</a:t>
            </a:r>
            <a:endParaRPr lang="en-US" sz="2800" dirty="0"/>
          </a:p>
          <a:p>
            <a:r>
              <a:rPr lang="hr-HR" sz="2800" dirty="0"/>
              <a:t>S</a:t>
            </a:r>
            <a:r>
              <a:rPr lang="en-US" sz="2800" dirty="0" err="1"/>
              <a:t>tipendije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1729356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4AD43B0-56A1-4E53-9392-B33539D6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16632"/>
            <a:ext cx="8424935" cy="1008112"/>
          </a:xfrm>
        </p:spPr>
        <p:txBody>
          <a:bodyPr>
            <a:normAutofit/>
          </a:bodyPr>
          <a:lstStyle/>
          <a:p>
            <a:r>
              <a:rPr lang="en-GB" dirty="0" err="1"/>
              <a:t>Sporazumi</a:t>
            </a:r>
            <a:r>
              <a:rPr lang="en-GB" dirty="0"/>
              <a:t> o </a:t>
            </a:r>
            <a:r>
              <a:rPr lang="en-GB" dirty="0" err="1"/>
              <a:t>suradnji</a:t>
            </a:r>
            <a:r>
              <a:rPr lang="hr-HR" dirty="0"/>
              <a:t> -  </a:t>
            </a:r>
            <a:r>
              <a:rPr lang="en-GB" dirty="0"/>
              <a:t>Collaboration Agreements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E06F639-A25B-45BF-8F63-94B7B95D9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196752"/>
            <a:ext cx="8424935" cy="5328592"/>
          </a:xfrm>
        </p:spPr>
        <p:txBody>
          <a:bodyPr>
            <a:noAutofit/>
          </a:bodyPr>
          <a:lstStyle/>
          <a:p>
            <a:r>
              <a:rPr lang="hr-HR" sz="2600" b="1" dirty="0">
                <a:solidFill>
                  <a:srgbClr val="0070C0"/>
                </a:solidFill>
              </a:rPr>
              <a:t>Definira s</a:t>
            </a:r>
            <a:r>
              <a:rPr lang="en-GB" sz="2600" b="1" dirty="0" err="1">
                <a:solidFill>
                  <a:srgbClr val="0070C0"/>
                </a:solidFill>
              </a:rPr>
              <a:t>tatus</a:t>
            </a:r>
            <a:r>
              <a:rPr lang="en-GB" sz="2600" b="1" dirty="0">
                <a:solidFill>
                  <a:srgbClr val="0070C0"/>
                </a:solidFill>
              </a:rPr>
              <a:t> </a:t>
            </a:r>
            <a:r>
              <a:rPr lang="hr-HR" sz="2600" b="1" dirty="0">
                <a:solidFill>
                  <a:srgbClr val="0070C0"/>
                </a:solidFill>
              </a:rPr>
              <a:t>zemlje kao </a:t>
            </a:r>
            <a:r>
              <a:rPr lang="en-GB" sz="2600" b="1" dirty="0">
                <a:solidFill>
                  <a:srgbClr val="0070C0"/>
                </a:solidFill>
              </a:rPr>
              <a:t>ELIXIR </a:t>
            </a:r>
            <a:r>
              <a:rPr lang="hr-HR" sz="2600" b="1" dirty="0">
                <a:solidFill>
                  <a:srgbClr val="0070C0"/>
                </a:solidFill>
              </a:rPr>
              <a:t>Č</a:t>
            </a:r>
            <a:r>
              <a:rPr lang="en-GB" sz="2600" b="1" dirty="0" err="1">
                <a:solidFill>
                  <a:srgbClr val="0070C0"/>
                </a:solidFill>
              </a:rPr>
              <a:t>vor</a:t>
            </a:r>
            <a:r>
              <a:rPr lang="hr-HR" sz="2600" b="1" dirty="0">
                <a:solidFill>
                  <a:srgbClr val="0070C0"/>
                </a:solidFill>
              </a:rPr>
              <a:t>a</a:t>
            </a:r>
            <a:r>
              <a:rPr lang="en-GB" sz="2600" b="1" dirty="0">
                <a:solidFill>
                  <a:srgbClr val="0070C0"/>
                </a:solidFill>
              </a:rPr>
              <a:t>- </a:t>
            </a:r>
            <a:r>
              <a:rPr lang="en-GB" sz="2600" dirty="0" err="1"/>
              <a:t>detalje</a:t>
            </a:r>
            <a:r>
              <a:rPr lang="en-GB" sz="2600" dirty="0"/>
              <a:t>  </a:t>
            </a:r>
            <a:r>
              <a:rPr lang="en-GB" sz="2600" dirty="0" err="1"/>
              <a:t>određuje</a:t>
            </a:r>
            <a:r>
              <a:rPr lang="en-GB" sz="2600" dirty="0"/>
              <a:t> </a:t>
            </a:r>
            <a:r>
              <a:rPr lang="hr-HR" sz="2600" dirty="0"/>
              <a:t>d</a:t>
            </a:r>
            <a:r>
              <a:rPr lang="en-GB" sz="2600" dirty="0" err="1"/>
              <a:t>irektor</a:t>
            </a:r>
            <a:r>
              <a:rPr lang="en-GB" sz="2600" dirty="0"/>
              <a:t> ELIXIR-a</a:t>
            </a:r>
            <a:endParaRPr lang="hr-HR" sz="2600" dirty="0"/>
          </a:p>
          <a:p>
            <a:r>
              <a:rPr lang="hr-HR" sz="2600" b="1" dirty="0">
                <a:solidFill>
                  <a:srgbClr val="0070C0"/>
                </a:solidFill>
              </a:rPr>
              <a:t>D</a:t>
            </a:r>
            <a:r>
              <a:rPr lang="en-GB" sz="2600" b="1" dirty="0" err="1">
                <a:solidFill>
                  <a:srgbClr val="0070C0"/>
                </a:solidFill>
              </a:rPr>
              <a:t>efinirat</a:t>
            </a:r>
            <a:r>
              <a:rPr lang="en-GB" sz="2600" b="1" dirty="0">
                <a:solidFill>
                  <a:srgbClr val="0070C0"/>
                </a:solidFill>
              </a:rPr>
              <a:t> </a:t>
            </a:r>
            <a:r>
              <a:rPr lang="en-GB" sz="2600" b="1" dirty="0" err="1">
                <a:solidFill>
                  <a:srgbClr val="0070C0"/>
                </a:solidFill>
              </a:rPr>
              <a:t>će</a:t>
            </a:r>
            <a:r>
              <a:rPr lang="en-GB" sz="2600" b="1" dirty="0">
                <a:solidFill>
                  <a:srgbClr val="0070C0"/>
                </a:solidFill>
              </a:rPr>
              <a:t> </a:t>
            </a:r>
            <a:r>
              <a:rPr lang="en-GB" sz="2600" b="1" dirty="0" err="1">
                <a:solidFill>
                  <a:srgbClr val="0070C0"/>
                </a:solidFill>
              </a:rPr>
              <a:t>pružanje</a:t>
            </a:r>
            <a:r>
              <a:rPr lang="en-GB" sz="2600" b="1" dirty="0">
                <a:solidFill>
                  <a:srgbClr val="0070C0"/>
                </a:solidFill>
              </a:rPr>
              <a:t> </a:t>
            </a:r>
            <a:r>
              <a:rPr lang="en-GB" sz="2600" b="1" dirty="0" err="1">
                <a:solidFill>
                  <a:srgbClr val="0070C0"/>
                </a:solidFill>
              </a:rPr>
              <a:t>tehničkih</a:t>
            </a:r>
            <a:r>
              <a:rPr lang="en-GB" sz="2600" b="1" dirty="0">
                <a:solidFill>
                  <a:srgbClr val="0070C0"/>
                </a:solidFill>
              </a:rPr>
              <a:t> </a:t>
            </a:r>
            <a:r>
              <a:rPr lang="en-GB" sz="2600" b="1" dirty="0" err="1">
                <a:solidFill>
                  <a:srgbClr val="0070C0"/>
                </a:solidFill>
              </a:rPr>
              <a:t>usluga</a:t>
            </a:r>
            <a:r>
              <a:rPr lang="en-GB" sz="2600" b="1" dirty="0">
                <a:solidFill>
                  <a:srgbClr val="0070C0"/>
                </a:solidFill>
              </a:rPr>
              <a:t> </a:t>
            </a:r>
            <a:r>
              <a:rPr lang="en-GB" sz="2600" dirty="0"/>
              <a:t>(</a:t>
            </a:r>
            <a:r>
              <a:rPr lang="en-GB" sz="2600" dirty="0" err="1"/>
              <a:t>Usluge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dodatne</a:t>
            </a:r>
            <a:r>
              <a:rPr lang="en-GB" sz="2600" dirty="0"/>
              <a:t> </a:t>
            </a:r>
            <a:r>
              <a:rPr lang="en-GB" sz="2600" dirty="0" err="1"/>
              <a:t>usluge</a:t>
            </a:r>
            <a:r>
              <a:rPr lang="en-GB" sz="2600" dirty="0"/>
              <a:t>) </a:t>
            </a:r>
            <a:r>
              <a:rPr lang="en-GB" sz="2600" dirty="0" err="1"/>
              <a:t>putem</a:t>
            </a:r>
            <a:r>
              <a:rPr lang="en-GB" sz="2600" dirty="0"/>
              <a:t> </a:t>
            </a:r>
            <a:r>
              <a:rPr lang="hr-HR" sz="2600" dirty="0"/>
              <a:t>Č</a:t>
            </a:r>
            <a:r>
              <a:rPr lang="en-GB" sz="2600" dirty="0" err="1"/>
              <a:t>vora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utvrditi</a:t>
            </a:r>
            <a:r>
              <a:rPr lang="en-GB" sz="2600" dirty="0"/>
              <a:t> </a:t>
            </a:r>
            <a:r>
              <a:rPr lang="en-GB" sz="2600" b="1" dirty="0" err="1">
                <a:solidFill>
                  <a:srgbClr val="0070C0"/>
                </a:solidFill>
              </a:rPr>
              <a:t>mehanizme</a:t>
            </a:r>
            <a:r>
              <a:rPr lang="en-GB" sz="2600" dirty="0"/>
              <a:t> za </a:t>
            </a:r>
            <a:r>
              <a:rPr lang="en-GB" sz="2600" dirty="0" err="1"/>
              <a:t>njihovo</a:t>
            </a:r>
            <a:r>
              <a:rPr lang="en-GB" sz="2600" dirty="0"/>
              <a:t> </a:t>
            </a:r>
            <a:r>
              <a:rPr lang="en-GB" sz="2600" dirty="0" err="1"/>
              <a:t>pružanje</a:t>
            </a:r>
            <a:endParaRPr lang="hr-HR" sz="2600" dirty="0"/>
          </a:p>
          <a:p>
            <a:r>
              <a:rPr lang="en-US" sz="2600" b="1" dirty="0" err="1">
                <a:solidFill>
                  <a:srgbClr val="0070C0"/>
                </a:solidFill>
              </a:rPr>
              <a:t>Postupak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ocjenjivanja</a:t>
            </a:r>
            <a:r>
              <a:rPr lang="en-US" sz="2600" b="1" dirty="0">
                <a:solidFill>
                  <a:srgbClr val="0070C0"/>
                </a:solidFill>
              </a:rPr>
              <a:t> ELIXIR </a:t>
            </a:r>
            <a:r>
              <a:rPr lang="en-US" sz="2600" b="1" dirty="0" err="1">
                <a:solidFill>
                  <a:srgbClr val="0070C0"/>
                </a:solidFill>
              </a:rPr>
              <a:t>čvora</a:t>
            </a:r>
            <a:endParaRPr lang="hr-HR" sz="2600" b="1" dirty="0">
              <a:solidFill>
                <a:srgbClr val="0070C0"/>
              </a:solidFill>
            </a:endParaRPr>
          </a:p>
          <a:p>
            <a:r>
              <a:rPr lang="en-GB" sz="2600" b="1" dirty="0" err="1">
                <a:solidFill>
                  <a:srgbClr val="0070C0"/>
                </a:solidFill>
              </a:rPr>
              <a:t>Ugovor</a:t>
            </a:r>
            <a:r>
              <a:rPr lang="en-GB" sz="2600" b="1" dirty="0">
                <a:solidFill>
                  <a:srgbClr val="0070C0"/>
                </a:solidFill>
              </a:rPr>
              <a:t> o </a:t>
            </a:r>
            <a:r>
              <a:rPr lang="en-GB" sz="2600" b="1" dirty="0" err="1">
                <a:solidFill>
                  <a:srgbClr val="0070C0"/>
                </a:solidFill>
              </a:rPr>
              <a:t>prestanku</a:t>
            </a:r>
            <a:r>
              <a:rPr lang="en-GB" sz="2600" b="1" dirty="0">
                <a:solidFill>
                  <a:srgbClr val="0070C0"/>
                </a:solidFill>
              </a:rPr>
              <a:t> </a:t>
            </a:r>
            <a:r>
              <a:rPr lang="en-GB" sz="2600" b="1" dirty="0" err="1">
                <a:solidFill>
                  <a:srgbClr val="0070C0"/>
                </a:solidFill>
              </a:rPr>
              <a:t>suradnje</a:t>
            </a:r>
            <a:r>
              <a:rPr lang="hr-HR" sz="2600" b="1" dirty="0">
                <a:solidFill>
                  <a:srgbClr val="0070C0"/>
                </a:solidFill>
              </a:rPr>
              <a:t>:</a:t>
            </a:r>
            <a:endParaRPr lang="en-GB" sz="2600" b="1" dirty="0">
              <a:solidFill>
                <a:srgbClr val="0070C0"/>
              </a:solidFill>
            </a:endParaRPr>
          </a:p>
          <a:p>
            <a:pPr lvl="1"/>
            <a:r>
              <a:rPr lang="en-GB" sz="2600" dirty="0" err="1"/>
              <a:t>Prekid</a:t>
            </a:r>
            <a:r>
              <a:rPr lang="en-GB" sz="2600" dirty="0"/>
              <a:t> </a:t>
            </a:r>
            <a:r>
              <a:rPr lang="en-GB" sz="2600" dirty="0" err="1"/>
              <a:t>putem</a:t>
            </a:r>
            <a:r>
              <a:rPr lang="en-GB" sz="2600" dirty="0"/>
              <a:t> ELIXIR </a:t>
            </a:r>
            <a:r>
              <a:rPr lang="en-GB" sz="2600" dirty="0" err="1"/>
              <a:t>čvora</a:t>
            </a:r>
            <a:endParaRPr lang="en-GB" sz="2600" dirty="0"/>
          </a:p>
          <a:p>
            <a:pPr lvl="1"/>
            <a:r>
              <a:rPr lang="en-GB" sz="2600" dirty="0" err="1"/>
              <a:t>Raskid</a:t>
            </a:r>
            <a:r>
              <a:rPr lang="en-GB" sz="2600" dirty="0"/>
              <a:t> od </a:t>
            </a:r>
            <a:r>
              <a:rPr lang="en-GB" sz="2600" dirty="0" err="1"/>
              <a:t>strane</a:t>
            </a:r>
            <a:r>
              <a:rPr lang="en-GB" sz="2600" dirty="0"/>
              <a:t> EIXIR </a:t>
            </a:r>
            <a:r>
              <a:rPr lang="en-GB" sz="2600" dirty="0" err="1"/>
              <a:t>odbora</a:t>
            </a:r>
            <a:endParaRPr lang="en-GB" sz="2600" dirty="0"/>
          </a:p>
          <a:p>
            <a:pPr lvl="1"/>
            <a:r>
              <a:rPr lang="en-GB" sz="2600" dirty="0" err="1"/>
              <a:t>Uvjeti</a:t>
            </a:r>
            <a:r>
              <a:rPr lang="en-GB" sz="2600" dirty="0"/>
              <a:t> </a:t>
            </a:r>
            <a:r>
              <a:rPr lang="en-GB" sz="2600" dirty="0" err="1"/>
              <a:t>isteka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obnove</a:t>
            </a:r>
            <a:r>
              <a:rPr lang="en-GB" sz="2600" dirty="0"/>
              <a:t> </a:t>
            </a:r>
            <a:r>
              <a:rPr lang="en-GB" sz="2600" dirty="0" err="1"/>
              <a:t>Sporazuma</a:t>
            </a:r>
            <a:r>
              <a:rPr lang="en-GB" sz="2600" dirty="0"/>
              <a:t> o </a:t>
            </a:r>
            <a:r>
              <a:rPr lang="en-GB" sz="2600" dirty="0" err="1"/>
              <a:t>suradnji</a:t>
            </a:r>
            <a:endParaRPr lang="en-GB" sz="2600" dirty="0"/>
          </a:p>
        </p:txBody>
      </p:sp>
    </p:spTree>
    <p:extLst>
      <p:ext uri="{BB962C8B-B14F-4D97-AF65-F5344CB8AC3E}">
        <p14:creationId xmlns="" xmlns:p14="http://schemas.microsoft.com/office/powerpoint/2010/main" val="1393797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57C3249-3524-4525-AC37-5F117E6B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80" y="116632"/>
            <a:ext cx="6516798" cy="702532"/>
          </a:xfrm>
        </p:spPr>
        <p:txBody>
          <a:bodyPr>
            <a:normAutofit fontScale="90000"/>
          </a:bodyPr>
          <a:lstStyle/>
          <a:p>
            <a:r>
              <a:rPr lang="hr-HR" dirty="0"/>
              <a:t>ELIXIR </a:t>
            </a:r>
            <a:r>
              <a:rPr lang="hr-HR" dirty="0" err="1"/>
              <a:t>Collaboration</a:t>
            </a:r>
            <a:r>
              <a:rPr lang="hr-HR" dirty="0"/>
              <a:t> </a:t>
            </a:r>
            <a:r>
              <a:rPr lang="hr-HR" dirty="0" err="1"/>
              <a:t>Agreement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1B8A6A9-A172-4340-A9DE-9C64C7DD2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73" y="816780"/>
            <a:ext cx="8672049" cy="27092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sz="2400" dirty="0"/>
              <a:t>P</a:t>
            </a:r>
            <a:r>
              <a:rPr lang="en-GB" sz="2400" dirty="0" err="1"/>
              <a:t>ravni</a:t>
            </a:r>
            <a:r>
              <a:rPr lang="en-GB" sz="2400" dirty="0"/>
              <a:t> </a:t>
            </a:r>
            <a:r>
              <a:rPr lang="en-GB" sz="2400" dirty="0" err="1"/>
              <a:t>dokument</a:t>
            </a:r>
            <a:r>
              <a:rPr lang="en-GB" sz="2400" dirty="0"/>
              <a:t> </a:t>
            </a:r>
            <a:r>
              <a:rPr lang="en-GB" sz="2400" dirty="0" err="1"/>
              <a:t>koji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povezuje</a:t>
            </a:r>
            <a:r>
              <a:rPr lang="en-GB" sz="2400" b="1" dirty="0">
                <a:solidFill>
                  <a:srgbClr val="0070C0"/>
                </a:solidFill>
              </a:rPr>
              <a:t> ELIXIR Hub s </a:t>
            </a:r>
            <a:r>
              <a:rPr lang="en-GB" sz="2400" b="1" dirty="0" err="1">
                <a:solidFill>
                  <a:srgbClr val="0070C0"/>
                </a:solidFill>
              </a:rPr>
              <a:t>nacionalnim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hr-HR" sz="2400" b="1" dirty="0">
                <a:solidFill>
                  <a:srgbClr val="0070C0"/>
                </a:solidFill>
              </a:rPr>
              <a:t>Č</a:t>
            </a:r>
            <a:r>
              <a:rPr lang="en-GB" sz="2400" b="1" dirty="0" err="1">
                <a:solidFill>
                  <a:srgbClr val="0070C0"/>
                </a:solidFill>
              </a:rPr>
              <a:t>vorom</a:t>
            </a:r>
            <a:endParaRPr lang="hr-HR" sz="24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On </a:t>
            </a:r>
            <a:r>
              <a:rPr lang="en-GB" sz="2400" dirty="0" err="1"/>
              <a:t>omogućuje</a:t>
            </a:r>
            <a:r>
              <a:rPr lang="en-GB" sz="2400" dirty="0"/>
              <a:t> Hub-u da </a:t>
            </a:r>
            <a:r>
              <a:rPr lang="en-GB" sz="2400" dirty="0" err="1"/>
              <a:t>provodi</a:t>
            </a:r>
            <a:r>
              <a:rPr lang="en-GB" sz="2400" dirty="0"/>
              <a:t> </a:t>
            </a:r>
            <a:r>
              <a:rPr lang="en-GB" sz="2400" dirty="0" err="1"/>
              <a:t>usluge</a:t>
            </a:r>
            <a:r>
              <a:rPr lang="en-GB" sz="2400" dirty="0"/>
              <a:t> </a:t>
            </a:r>
            <a:r>
              <a:rPr lang="en-GB" sz="2400" dirty="0" err="1"/>
              <a:t>iz</a:t>
            </a:r>
            <a:r>
              <a:rPr lang="en-GB" sz="2400" dirty="0"/>
              <a:t> ELIXIR </a:t>
            </a:r>
            <a:r>
              <a:rPr lang="hr-HR" sz="2400" dirty="0"/>
              <a:t>Č</a:t>
            </a:r>
            <a:r>
              <a:rPr lang="en-GB" sz="2400" dirty="0" err="1"/>
              <a:t>vorova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formira</a:t>
            </a:r>
            <a:r>
              <a:rPr lang="en-GB" sz="2400" dirty="0"/>
              <a:t> </a:t>
            </a:r>
            <a:r>
              <a:rPr lang="en-GB" sz="2400" dirty="0" err="1"/>
              <a:t>pravnu</a:t>
            </a:r>
            <a:r>
              <a:rPr lang="en-GB" sz="2400" dirty="0"/>
              <a:t> </a:t>
            </a:r>
            <a:r>
              <a:rPr lang="en-GB" sz="2400" dirty="0" err="1"/>
              <a:t>osnovu</a:t>
            </a:r>
            <a:r>
              <a:rPr lang="en-GB" sz="2400" dirty="0"/>
              <a:t> </a:t>
            </a:r>
            <a:r>
              <a:rPr lang="hr-HR" sz="2400" dirty="0"/>
              <a:t>za </a:t>
            </a:r>
            <a:r>
              <a:rPr lang="en-GB" sz="2400" dirty="0" err="1"/>
              <a:t>provedben</a:t>
            </a:r>
            <a:r>
              <a:rPr lang="hr-HR" sz="2400" dirty="0"/>
              <a:t>e</a:t>
            </a:r>
            <a:r>
              <a:rPr lang="en-GB" sz="2400" dirty="0"/>
              <a:t> </a:t>
            </a:r>
            <a:r>
              <a:rPr lang="en-GB" sz="2400" dirty="0" err="1"/>
              <a:t>studij</a:t>
            </a:r>
            <a:r>
              <a:rPr lang="hr-HR" sz="2400" dirty="0"/>
              <a:t>e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dirty="0"/>
              <a:t>opisuje </a:t>
            </a:r>
            <a:r>
              <a:rPr lang="pl-PL" sz="2400" b="1" dirty="0">
                <a:solidFill>
                  <a:srgbClr val="0070C0"/>
                </a:solidFill>
              </a:rPr>
              <a:t>ulogu Čvora i nadzor </a:t>
            </a:r>
            <a:r>
              <a:rPr lang="pl-PL" sz="2400" dirty="0"/>
              <a:t>nad uslugama Čvora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b="1" dirty="0">
                <a:solidFill>
                  <a:srgbClr val="0070C0"/>
                </a:solidFill>
              </a:rPr>
              <a:t>Ima 4 anexa </a:t>
            </a:r>
            <a:endParaRPr lang="en-GB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ica 3">
            <a:extLst>
              <a:ext uri="{FF2B5EF4-FFF2-40B4-BE49-F238E27FC236}">
                <a16:creationId xmlns="" xmlns:a16="http://schemas.microsoft.com/office/drawing/2014/main" id="{352D17F4-A9DF-474D-90E0-316D712D7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9936105"/>
              </p:ext>
            </p:extLst>
          </p:nvPr>
        </p:nvGraphicFramePr>
        <p:xfrm>
          <a:off x="115383" y="3523624"/>
          <a:ext cx="8882144" cy="3232984"/>
        </p:xfrm>
        <a:graphic>
          <a:graphicData uri="http://schemas.openxmlformats.org/drawingml/2006/table">
            <a:tbl>
              <a:tblPr/>
              <a:tblGrid>
                <a:gridCol w="1259650">
                  <a:extLst>
                    <a:ext uri="{9D8B030D-6E8A-4147-A177-3AD203B41FA5}">
                      <a16:colId xmlns="" xmlns:a16="http://schemas.microsoft.com/office/drawing/2014/main" val="3052799844"/>
                    </a:ext>
                  </a:extLst>
                </a:gridCol>
                <a:gridCol w="2772798">
                  <a:extLst>
                    <a:ext uri="{9D8B030D-6E8A-4147-A177-3AD203B41FA5}">
                      <a16:colId xmlns="" xmlns:a16="http://schemas.microsoft.com/office/drawing/2014/main" val="3865204812"/>
                    </a:ext>
                  </a:extLst>
                </a:gridCol>
                <a:gridCol w="4849696">
                  <a:extLst>
                    <a:ext uri="{9D8B030D-6E8A-4147-A177-3AD203B41FA5}">
                      <a16:colId xmlns="" xmlns:a16="http://schemas.microsoft.com/office/drawing/2014/main" val="1574536301"/>
                    </a:ext>
                  </a:extLst>
                </a:gridCol>
              </a:tblGrid>
              <a:tr h="526732">
                <a:tc>
                  <a:txBody>
                    <a:bodyPr/>
                    <a:lstStyle/>
                    <a:p>
                      <a:pPr algn="l" fontAlgn="t"/>
                      <a:r>
                        <a:rPr lang="hr-HR" sz="1700">
                          <a:solidFill>
                            <a:srgbClr val="333333"/>
                          </a:solidFill>
                          <a:effectLst/>
                        </a:rPr>
                        <a:t>Annex 1</a:t>
                      </a:r>
                    </a:p>
                  </a:txBody>
                  <a:tcPr marL="72259" marR="72259" marT="72259" marB="7225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200" u="none" strike="noStrike" dirty="0">
                          <a:solidFill>
                            <a:srgbClr val="047EAA"/>
                          </a:solidFill>
                          <a:effectLst/>
                          <a:hlinkClick r:id="rId2"/>
                        </a:rPr>
                        <a:t>Service </a:t>
                      </a:r>
                      <a:r>
                        <a:rPr lang="hr-HR" sz="2200" u="none" strike="noStrike" dirty="0" err="1">
                          <a:solidFill>
                            <a:srgbClr val="047EAA"/>
                          </a:solidFill>
                          <a:effectLst/>
                          <a:hlinkClick r:id="rId2"/>
                        </a:rPr>
                        <a:t>Delivery</a:t>
                      </a:r>
                      <a:r>
                        <a:rPr lang="hr-HR" sz="2200" u="none" strike="noStrike" dirty="0">
                          <a:solidFill>
                            <a:srgbClr val="047EAA"/>
                          </a:solidFill>
                          <a:effectLst/>
                          <a:hlinkClick r:id="rId2"/>
                        </a:rPr>
                        <a:t> Plan</a:t>
                      </a:r>
                      <a:endParaRPr lang="hr-HR" sz="22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0581" marR="50581" marT="57807" marB="5780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Definira ELIXIR usluge koje pruža čvor-</a:t>
                      </a:r>
                    </a:p>
                    <a:p>
                      <a:pPr algn="l" fontAlgn="t"/>
                      <a:r>
                        <a:rPr lang="hr-HR" sz="1800" dirty="0">
                          <a:solidFill>
                            <a:srgbClr val="333333"/>
                          </a:solidFill>
                          <a:effectLst/>
                        </a:rPr>
                        <a:t>-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Node-Funded Services.</a:t>
                      </a:r>
                    </a:p>
                  </a:txBody>
                  <a:tcPr marL="72259" marR="72259" marT="72259" marB="7225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9646573"/>
                  </a:ext>
                </a:extLst>
              </a:tr>
              <a:tr h="938594">
                <a:tc>
                  <a:txBody>
                    <a:bodyPr/>
                    <a:lstStyle/>
                    <a:p>
                      <a:pPr algn="l" fontAlgn="t"/>
                      <a:r>
                        <a:rPr lang="hr-HR" sz="1700">
                          <a:solidFill>
                            <a:srgbClr val="333333"/>
                          </a:solidFill>
                          <a:effectLst/>
                        </a:rPr>
                        <a:t>Annex 2</a:t>
                      </a:r>
                    </a:p>
                  </a:txBody>
                  <a:tcPr marL="72259" marR="72259" marT="72259" marB="7225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200" u="none" strike="noStrike" dirty="0" err="1">
                          <a:solidFill>
                            <a:srgbClr val="047EAA"/>
                          </a:solidFill>
                          <a:effectLst/>
                          <a:hlinkClick r:id="rId3"/>
                        </a:rPr>
                        <a:t>Commissioned</a:t>
                      </a:r>
                      <a:r>
                        <a:rPr lang="hr-HR" sz="2200" u="none" strike="noStrike" dirty="0">
                          <a:solidFill>
                            <a:srgbClr val="047EAA"/>
                          </a:solidFill>
                          <a:effectLst/>
                          <a:hlinkClick r:id="rId3"/>
                        </a:rPr>
                        <a:t> </a:t>
                      </a:r>
                      <a:r>
                        <a:rPr lang="hr-HR" sz="2200" u="none" strike="noStrike" dirty="0" err="1">
                          <a:solidFill>
                            <a:srgbClr val="047EAA"/>
                          </a:solidFill>
                          <a:effectLst/>
                          <a:hlinkClick r:id="rId3"/>
                        </a:rPr>
                        <a:t>Services</a:t>
                      </a:r>
                      <a:r>
                        <a:rPr lang="hr-HR" sz="2200" u="none" strike="noStrike" dirty="0">
                          <a:solidFill>
                            <a:srgbClr val="047EAA"/>
                          </a:solidFill>
                          <a:effectLst/>
                          <a:hlinkClick r:id="rId3"/>
                        </a:rPr>
                        <a:t> </a:t>
                      </a:r>
                      <a:r>
                        <a:rPr lang="hr-HR" sz="2200" u="none" strike="noStrike" dirty="0" err="1">
                          <a:solidFill>
                            <a:srgbClr val="047EAA"/>
                          </a:solidFill>
                          <a:effectLst/>
                          <a:hlinkClick r:id="rId3"/>
                        </a:rPr>
                        <a:t>Contract</a:t>
                      </a:r>
                      <a:endParaRPr lang="hr-HR" sz="22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50581" marR="50581" marT="57807" marB="5780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Opisuje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projekt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naručenih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usluga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koje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provodi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hr-HR" sz="1800" dirty="0">
                          <a:solidFill>
                            <a:srgbClr val="333333"/>
                          </a:solidFill>
                          <a:effectLst/>
                        </a:rPr>
                        <a:t>Č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vor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financiran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kroz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proračun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ELIXIR-a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i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odgovornosti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hr-HR" sz="1800" dirty="0">
                          <a:solidFill>
                            <a:srgbClr val="333333"/>
                          </a:solidFill>
                          <a:effectLst/>
                        </a:rPr>
                        <a:t>Č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vora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u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projektu</a:t>
                      </a:r>
                      <a:endParaRPr lang="en-US" sz="18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2259" marR="72259" marT="72259" marB="7225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214773"/>
                  </a:ext>
                </a:extLst>
              </a:tr>
              <a:tr h="526732">
                <a:tc>
                  <a:txBody>
                    <a:bodyPr/>
                    <a:lstStyle/>
                    <a:p>
                      <a:pPr algn="l" fontAlgn="t"/>
                      <a:r>
                        <a:rPr lang="hr-HR" sz="1700">
                          <a:solidFill>
                            <a:srgbClr val="333333"/>
                          </a:solidFill>
                          <a:effectLst/>
                        </a:rPr>
                        <a:t>Annex 3</a:t>
                      </a:r>
                    </a:p>
                  </a:txBody>
                  <a:tcPr marL="72259" marR="72259" marT="72259" marB="7225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200" dirty="0" err="1">
                          <a:solidFill>
                            <a:srgbClr val="333333"/>
                          </a:solidFill>
                          <a:effectLst/>
                        </a:rPr>
                        <a:t>Hub</a:t>
                      </a:r>
                      <a:r>
                        <a:rPr lang="hr-HR" sz="22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hr-HR" sz="2200" dirty="0" err="1">
                          <a:solidFill>
                            <a:srgbClr val="333333"/>
                          </a:solidFill>
                          <a:effectLst/>
                        </a:rPr>
                        <a:t>Collaboration</a:t>
                      </a:r>
                      <a:r>
                        <a:rPr lang="hr-HR" sz="2200" dirty="0">
                          <a:solidFill>
                            <a:srgbClr val="333333"/>
                          </a:solidFill>
                          <a:effectLst/>
                        </a:rPr>
                        <a:t> Plan</a:t>
                      </a:r>
                    </a:p>
                  </a:txBody>
                  <a:tcPr marL="50581" marR="50581" marT="57807" marB="5780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Navodi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usluge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koje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Hub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pruža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hr-HR" sz="1800" dirty="0">
                          <a:solidFill>
                            <a:srgbClr val="333333"/>
                          </a:solidFill>
                          <a:effectLst/>
                        </a:rPr>
                        <a:t>Č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voru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.</a:t>
                      </a:r>
                    </a:p>
                  </a:txBody>
                  <a:tcPr marL="72259" marR="72259" marT="72259" marB="7225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6653976"/>
                  </a:ext>
                </a:extLst>
              </a:tr>
              <a:tr h="526732">
                <a:tc>
                  <a:txBody>
                    <a:bodyPr/>
                    <a:lstStyle/>
                    <a:p>
                      <a:pPr algn="l" fontAlgn="t"/>
                      <a:r>
                        <a:rPr lang="hr-HR" sz="1700">
                          <a:solidFill>
                            <a:srgbClr val="333333"/>
                          </a:solidFill>
                          <a:effectLst/>
                        </a:rPr>
                        <a:t>Annex 4</a:t>
                      </a:r>
                    </a:p>
                  </a:txBody>
                  <a:tcPr marL="72259" marR="72259" marT="72259" marB="7225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</a:rPr>
                        <a:t>Warranties of the Lead Institute</a:t>
                      </a:r>
                    </a:p>
                  </a:txBody>
                  <a:tcPr marL="50581" marR="50581" marT="57807" marB="57807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Opisuje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pravni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sporazum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koji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postoji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između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instituta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koji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čine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hr-HR" sz="1800" dirty="0">
                          <a:solidFill>
                            <a:srgbClr val="333333"/>
                          </a:solidFill>
                          <a:effectLst/>
                        </a:rPr>
                        <a:t>Č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</a:rPr>
                        <a:t>vor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</a:rPr>
                        <a:t>.</a:t>
                      </a:r>
                    </a:p>
                  </a:txBody>
                  <a:tcPr marL="72259" marR="72259" marT="72259" marB="72259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2D2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7711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35345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B2DD803-D00F-4EAF-B064-76C381C0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6516798" cy="706760"/>
          </a:xfrm>
        </p:spPr>
        <p:txBody>
          <a:bodyPr/>
          <a:lstStyle/>
          <a:p>
            <a:r>
              <a:rPr lang="en-GB" cap="all" dirty="0"/>
              <a:t>service delivery plan 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163E03F-FFC5-4722-82C5-64563D2B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191000"/>
          </a:xfrm>
        </p:spPr>
        <p:txBody>
          <a:bodyPr>
            <a:normAutofit/>
          </a:bodyPr>
          <a:lstStyle/>
          <a:p>
            <a:r>
              <a:rPr lang="pt-BR" sz="2600" b="1" dirty="0"/>
              <a:t>Priroda usluga </a:t>
            </a:r>
            <a:r>
              <a:rPr lang="hr-HR" sz="2600" b="1" dirty="0"/>
              <a:t>čvora </a:t>
            </a:r>
            <a:r>
              <a:rPr lang="pt-BR" sz="2600" b="1" dirty="0"/>
              <a:t>koje se financiraju </a:t>
            </a:r>
            <a:r>
              <a:rPr lang="hr-HR" sz="2600" b="1" dirty="0"/>
              <a:t>-</a:t>
            </a:r>
            <a:r>
              <a:rPr lang="en-GB" sz="2600" i="1" dirty="0"/>
              <a:t> </a:t>
            </a:r>
            <a:r>
              <a:rPr lang="en-GB" sz="2600" i="1" dirty="0" err="1"/>
              <a:t>Opišite</a:t>
            </a:r>
            <a:r>
              <a:rPr lang="en-GB" sz="2600" i="1" dirty="0"/>
              <a:t> </a:t>
            </a:r>
            <a:r>
              <a:rPr lang="en-GB" sz="2600" i="1" dirty="0" err="1"/>
              <a:t>karakteristike</a:t>
            </a:r>
            <a:r>
              <a:rPr lang="en-GB" sz="2600" i="1" dirty="0"/>
              <a:t> </a:t>
            </a:r>
            <a:r>
              <a:rPr lang="en-GB" sz="2600" i="1" dirty="0" err="1"/>
              <a:t>čvora</a:t>
            </a:r>
            <a:r>
              <a:rPr lang="en-GB" sz="2600" i="1" dirty="0"/>
              <a:t> </a:t>
            </a:r>
            <a:r>
              <a:rPr lang="en-GB" sz="2600" i="1" dirty="0" err="1"/>
              <a:t>i</a:t>
            </a:r>
            <a:r>
              <a:rPr lang="en-GB" sz="2600" i="1" dirty="0"/>
              <a:t> </a:t>
            </a:r>
            <a:r>
              <a:rPr lang="en-GB" sz="2600" i="1" dirty="0" err="1"/>
              <a:t>usluga</a:t>
            </a:r>
            <a:r>
              <a:rPr lang="en-GB" sz="2600" i="1" dirty="0"/>
              <a:t> </a:t>
            </a:r>
            <a:r>
              <a:rPr lang="en-GB" sz="2600" i="1" dirty="0" err="1"/>
              <a:t>koje</a:t>
            </a:r>
            <a:r>
              <a:rPr lang="en-GB" sz="2600" i="1" dirty="0"/>
              <a:t> on </a:t>
            </a:r>
            <a:r>
              <a:rPr lang="en-GB" sz="2600" i="1" dirty="0" err="1"/>
              <a:t>pruža</a:t>
            </a:r>
            <a:r>
              <a:rPr lang="en-GB" sz="2600" i="1" dirty="0"/>
              <a:t>, </a:t>
            </a:r>
            <a:r>
              <a:rPr lang="en-GB" sz="2600" i="1" dirty="0" err="1"/>
              <a:t>kako</a:t>
            </a:r>
            <a:r>
              <a:rPr lang="en-GB" sz="2600" i="1" dirty="0"/>
              <a:t> </a:t>
            </a:r>
            <a:r>
              <a:rPr lang="en-GB" sz="2600" i="1" dirty="0" err="1"/>
              <a:t>su</a:t>
            </a:r>
            <a:r>
              <a:rPr lang="en-GB" sz="2600" i="1" dirty="0"/>
              <a:t> </a:t>
            </a:r>
            <a:r>
              <a:rPr lang="en-GB" sz="2600" i="1" dirty="0" err="1"/>
              <a:t>odabrane</a:t>
            </a:r>
            <a:r>
              <a:rPr lang="en-GB" sz="2600" i="1" dirty="0"/>
              <a:t> </a:t>
            </a:r>
            <a:r>
              <a:rPr lang="en-GB" sz="2600" i="1" dirty="0" err="1"/>
              <a:t>usluge</a:t>
            </a:r>
            <a:r>
              <a:rPr lang="en-GB" sz="2600" i="1" dirty="0"/>
              <a:t> </a:t>
            </a:r>
            <a:r>
              <a:rPr lang="en-GB" sz="2600" i="1" dirty="0" err="1"/>
              <a:t>čvora</a:t>
            </a:r>
            <a:r>
              <a:rPr lang="en-GB" sz="2600" i="1" dirty="0"/>
              <a:t>, </a:t>
            </a:r>
            <a:r>
              <a:rPr lang="en-GB" sz="2600" i="1" dirty="0" err="1"/>
              <a:t>kako</a:t>
            </a:r>
            <a:r>
              <a:rPr lang="en-GB" sz="2600" i="1" dirty="0"/>
              <a:t> se </a:t>
            </a:r>
            <a:r>
              <a:rPr lang="en-GB" sz="2600" i="1" dirty="0" err="1"/>
              <a:t>financiraju</a:t>
            </a:r>
            <a:r>
              <a:rPr lang="en-GB" sz="2600" i="1" dirty="0"/>
              <a:t> </a:t>
            </a:r>
            <a:r>
              <a:rPr lang="en-GB" sz="2600" i="1" dirty="0" err="1"/>
              <a:t>usluge</a:t>
            </a:r>
            <a:r>
              <a:rPr lang="en-GB" sz="2600" i="1" dirty="0"/>
              <a:t> </a:t>
            </a:r>
            <a:r>
              <a:rPr lang="en-GB" sz="2600" i="1" dirty="0" err="1"/>
              <a:t>i</a:t>
            </a:r>
            <a:r>
              <a:rPr lang="en-GB" sz="2600" i="1" dirty="0"/>
              <a:t> </a:t>
            </a:r>
            <a:r>
              <a:rPr lang="en-GB" sz="2600" i="1" dirty="0" err="1"/>
              <a:t>druge</a:t>
            </a:r>
            <a:r>
              <a:rPr lang="en-GB" sz="2600" i="1" dirty="0"/>
              <a:t> </a:t>
            </a:r>
            <a:r>
              <a:rPr lang="en-GB" sz="2600" i="1" dirty="0" err="1"/>
              <a:t>relevantne</a:t>
            </a:r>
            <a:r>
              <a:rPr lang="en-GB" sz="2600" i="1" dirty="0"/>
              <a:t> </a:t>
            </a:r>
            <a:r>
              <a:rPr lang="en-GB" sz="2600" i="1" dirty="0" err="1"/>
              <a:t>informacije</a:t>
            </a:r>
            <a:r>
              <a:rPr lang="en-GB" sz="2600" i="1" dirty="0"/>
              <a:t> </a:t>
            </a:r>
            <a:endParaRPr lang="hr-HR" sz="2600" i="1" dirty="0"/>
          </a:p>
          <a:p>
            <a:r>
              <a:rPr lang="pl-PL" sz="2600" b="1" dirty="0"/>
              <a:t>Kvaliteta i relevantnost Usluga za bioinformatičku zajednicu </a:t>
            </a:r>
            <a:r>
              <a:rPr lang="hr-HR" sz="2600" b="1" dirty="0"/>
              <a:t>- </a:t>
            </a:r>
            <a:r>
              <a:rPr lang="en-GB" sz="2600" i="1" dirty="0" err="1"/>
              <a:t>Opišite</a:t>
            </a:r>
            <a:r>
              <a:rPr lang="en-GB" sz="2600" i="1" dirty="0"/>
              <a:t> </a:t>
            </a:r>
            <a:r>
              <a:rPr lang="en-GB" sz="2600" i="1" dirty="0" err="1"/>
              <a:t>relevantnost</a:t>
            </a:r>
            <a:r>
              <a:rPr lang="en-GB" sz="2600" i="1" dirty="0"/>
              <a:t> </a:t>
            </a:r>
            <a:r>
              <a:rPr lang="en-GB" sz="2600" i="1" dirty="0" err="1"/>
              <a:t>pruženih</a:t>
            </a:r>
            <a:r>
              <a:rPr lang="en-GB" sz="2600" i="1" dirty="0"/>
              <a:t> </a:t>
            </a:r>
            <a:r>
              <a:rPr lang="en-GB" sz="2600" i="1" dirty="0" err="1"/>
              <a:t>usluga</a:t>
            </a:r>
            <a:r>
              <a:rPr lang="en-GB" sz="2600" i="1" dirty="0"/>
              <a:t> u </a:t>
            </a:r>
            <a:r>
              <a:rPr lang="en-GB" sz="2600" i="1" dirty="0" err="1"/>
              <a:t>odnosu</a:t>
            </a:r>
            <a:r>
              <a:rPr lang="en-GB" sz="2600" i="1" dirty="0"/>
              <a:t> </a:t>
            </a:r>
            <a:r>
              <a:rPr lang="en-GB" sz="2600" i="1" dirty="0" err="1"/>
              <a:t>na</a:t>
            </a:r>
            <a:r>
              <a:rPr lang="en-GB" sz="2600" i="1" dirty="0"/>
              <a:t> </a:t>
            </a:r>
            <a:r>
              <a:rPr lang="en-GB" sz="2600" i="1" dirty="0" err="1"/>
              <a:t>znanstvenu</a:t>
            </a:r>
            <a:r>
              <a:rPr lang="en-GB" sz="2600" i="1" dirty="0"/>
              <a:t> </a:t>
            </a:r>
            <a:r>
              <a:rPr lang="en-GB" sz="2600" i="1" dirty="0" err="1"/>
              <a:t>zajednicu</a:t>
            </a:r>
            <a:r>
              <a:rPr lang="en-GB" sz="2600" i="1" dirty="0"/>
              <a:t>. </a:t>
            </a:r>
            <a:r>
              <a:rPr lang="en-GB" sz="2600" i="1" dirty="0" err="1"/>
              <a:t>Koja</a:t>
            </a:r>
            <a:r>
              <a:rPr lang="en-GB" sz="2600" i="1" dirty="0"/>
              <a:t> </a:t>
            </a:r>
            <a:r>
              <a:rPr lang="en-GB" sz="2600" i="1" dirty="0" err="1"/>
              <a:t>su</a:t>
            </a:r>
            <a:r>
              <a:rPr lang="en-GB" sz="2600" i="1" dirty="0"/>
              <a:t> </a:t>
            </a:r>
            <a:r>
              <a:rPr lang="en-GB" sz="2600" i="1" dirty="0" err="1"/>
              <a:t>znanstvena</a:t>
            </a:r>
            <a:r>
              <a:rPr lang="en-GB" sz="2600" i="1" dirty="0"/>
              <a:t> </a:t>
            </a:r>
            <a:r>
              <a:rPr lang="en-GB" sz="2600" i="1" dirty="0" err="1"/>
              <a:t>područja</a:t>
            </a:r>
            <a:r>
              <a:rPr lang="en-GB" sz="2600" i="1" dirty="0"/>
              <a:t> </a:t>
            </a:r>
            <a:r>
              <a:rPr lang="en-GB" sz="2600" i="1" dirty="0" err="1"/>
              <a:t>koja</a:t>
            </a:r>
            <a:r>
              <a:rPr lang="en-GB" sz="2600" i="1" dirty="0"/>
              <a:t> </a:t>
            </a:r>
            <a:r>
              <a:rPr lang="en-GB" sz="2600" i="1" dirty="0" err="1"/>
              <a:t>su</a:t>
            </a:r>
            <a:r>
              <a:rPr lang="en-GB" sz="2600" i="1" dirty="0"/>
              <a:t> </a:t>
            </a:r>
            <a:r>
              <a:rPr lang="en-GB" sz="2600" i="1" dirty="0" err="1"/>
              <a:t>podržana</a:t>
            </a:r>
            <a:r>
              <a:rPr lang="en-GB" sz="2600" i="1" dirty="0"/>
              <a:t> </a:t>
            </a:r>
            <a:r>
              <a:rPr lang="en-GB" sz="2600" i="1" dirty="0" err="1"/>
              <a:t>i</a:t>
            </a:r>
            <a:r>
              <a:rPr lang="en-GB" sz="2600" i="1" dirty="0"/>
              <a:t> </a:t>
            </a:r>
            <a:r>
              <a:rPr lang="en-GB" sz="2600" i="1" dirty="0" err="1"/>
              <a:t>koja</a:t>
            </a:r>
            <a:r>
              <a:rPr lang="en-GB" sz="2600" i="1" dirty="0"/>
              <a:t> je </a:t>
            </a:r>
            <a:r>
              <a:rPr lang="en-GB" sz="2600" i="1" dirty="0" err="1"/>
              <a:t>njihov</a:t>
            </a:r>
            <a:r>
              <a:rPr lang="en-GB" sz="2600" i="1" dirty="0"/>
              <a:t> </a:t>
            </a:r>
            <a:r>
              <a:rPr lang="en-GB" sz="2600" i="1" dirty="0" err="1"/>
              <a:t>utjecaj</a:t>
            </a:r>
            <a:endParaRPr lang="hr-HR" sz="2600" dirty="0"/>
          </a:p>
          <a:p>
            <a:endParaRPr lang="hr-HR" sz="2600" dirty="0"/>
          </a:p>
        </p:txBody>
      </p:sp>
    </p:spTree>
    <p:extLst>
      <p:ext uri="{BB962C8B-B14F-4D97-AF65-F5344CB8AC3E}">
        <p14:creationId xmlns="" xmlns:p14="http://schemas.microsoft.com/office/powerpoint/2010/main" val="242210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B2DD803-D00F-4EAF-B064-76C381C0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04664"/>
            <a:ext cx="6516798" cy="762000"/>
          </a:xfrm>
        </p:spPr>
        <p:txBody>
          <a:bodyPr/>
          <a:lstStyle/>
          <a:p>
            <a:r>
              <a:rPr lang="en-GB" cap="all" dirty="0"/>
              <a:t>service delivery plan 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163E03F-FFC5-4722-82C5-64563D2B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4191000"/>
          </a:xfrm>
        </p:spPr>
        <p:txBody>
          <a:bodyPr>
            <a:normAutofit/>
          </a:bodyPr>
          <a:lstStyle/>
          <a:p>
            <a:r>
              <a:rPr lang="en-GB" sz="2800" b="1" dirty="0" err="1"/>
              <a:t>Unutarnji</a:t>
            </a:r>
            <a:r>
              <a:rPr lang="en-GB" sz="2800" b="1" dirty="0"/>
              <a:t> </a:t>
            </a:r>
            <a:r>
              <a:rPr lang="en-GB" sz="2800" b="1" dirty="0" err="1"/>
              <a:t>sustav</a:t>
            </a:r>
            <a:r>
              <a:rPr lang="en-GB" sz="2800" b="1" dirty="0"/>
              <a:t> </a:t>
            </a:r>
            <a:r>
              <a:rPr lang="en-GB" sz="2800" b="1" dirty="0" err="1"/>
              <a:t>osiguranja</a:t>
            </a:r>
            <a:r>
              <a:rPr lang="en-GB" sz="2800" b="1" dirty="0"/>
              <a:t> </a:t>
            </a:r>
            <a:r>
              <a:rPr lang="en-GB" sz="2800" b="1" dirty="0" err="1"/>
              <a:t>kvalitete</a:t>
            </a:r>
            <a:r>
              <a:rPr lang="en-GB" sz="2800" b="1" dirty="0"/>
              <a:t> </a:t>
            </a:r>
            <a:r>
              <a:rPr lang="en-GB" sz="2800" b="1" dirty="0" err="1"/>
              <a:t>uspostavljen</a:t>
            </a:r>
            <a:r>
              <a:rPr lang="en-GB" sz="2800" b="1" dirty="0"/>
              <a:t> </a:t>
            </a:r>
            <a:r>
              <a:rPr lang="hr-HR" sz="2800" dirty="0"/>
              <a:t>Čvorom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procjena</a:t>
            </a:r>
            <a:r>
              <a:rPr lang="en-GB" sz="2800" dirty="0"/>
              <a:t> </a:t>
            </a:r>
            <a:r>
              <a:rPr lang="en-GB" sz="2800" dirty="0" err="1"/>
              <a:t>usluga</a:t>
            </a:r>
            <a:r>
              <a:rPr lang="en-GB" sz="2800" dirty="0"/>
              <a:t> </a:t>
            </a:r>
            <a:r>
              <a:rPr lang="en-GB" sz="2800" dirty="0" err="1"/>
              <a:t>koje</a:t>
            </a:r>
            <a:r>
              <a:rPr lang="en-GB" sz="2800" dirty="0"/>
              <a:t> se </a:t>
            </a:r>
            <a:r>
              <a:rPr lang="en-GB" sz="2800" dirty="0" err="1"/>
              <a:t>financiraju</a:t>
            </a:r>
            <a:r>
              <a:rPr lang="en-GB" sz="2800" dirty="0"/>
              <a:t> </a:t>
            </a:r>
            <a:r>
              <a:rPr lang="en-GB" sz="2800" dirty="0" err="1"/>
              <a:t>iz</a:t>
            </a:r>
            <a:r>
              <a:rPr lang="en-GB" sz="2800" dirty="0"/>
              <a:t> </a:t>
            </a:r>
            <a:r>
              <a:rPr lang="hr-HR" sz="2800" dirty="0" err="1"/>
              <a:t>Hub</a:t>
            </a:r>
            <a:r>
              <a:rPr lang="hr-HR" sz="2800" dirty="0"/>
              <a:t>-a</a:t>
            </a:r>
            <a:r>
              <a:rPr lang="en-GB" sz="2800" dirty="0"/>
              <a:t> </a:t>
            </a:r>
            <a:endParaRPr lang="hr-HR" sz="2800" i="1" dirty="0"/>
          </a:p>
          <a:p>
            <a:r>
              <a:rPr lang="en-GB" sz="2800" b="1" dirty="0" err="1"/>
              <a:t>Dugoročni</a:t>
            </a:r>
            <a:r>
              <a:rPr lang="en-GB" sz="2800" b="1" dirty="0"/>
              <a:t> </a:t>
            </a:r>
            <a:r>
              <a:rPr lang="en-GB" sz="2800" b="1" dirty="0" err="1"/>
              <a:t>planovi</a:t>
            </a:r>
            <a:r>
              <a:rPr lang="en-GB" sz="2800" b="1" dirty="0"/>
              <a:t> </a:t>
            </a:r>
            <a:r>
              <a:rPr lang="en-GB" sz="2800" dirty="0" err="1"/>
              <a:t>upravljanja</a:t>
            </a:r>
            <a:r>
              <a:rPr lang="en-GB" sz="2800" dirty="0"/>
              <a:t> </a:t>
            </a:r>
            <a:r>
              <a:rPr lang="en-GB" sz="2800" dirty="0" err="1"/>
              <a:t>ciklusom</a:t>
            </a:r>
            <a:r>
              <a:rPr lang="en-GB" sz="2800" dirty="0"/>
              <a:t> </a:t>
            </a:r>
            <a:r>
              <a:rPr lang="hr-HR" sz="2800" dirty="0"/>
              <a:t>pruženih </a:t>
            </a:r>
            <a:r>
              <a:rPr lang="en-GB" sz="2800" dirty="0" err="1"/>
              <a:t>usluga</a:t>
            </a:r>
            <a:endParaRPr lang="hr-HR" sz="2800" dirty="0"/>
          </a:p>
          <a:p>
            <a:r>
              <a:rPr lang="en-GB" sz="2800" b="1" dirty="0" err="1"/>
              <a:t>Zaštitne</a:t>
            </a:r>
            <a:r>
              <a:rPr lang="en-GB" sz="2800" b="1" dirty="0"/>
              <a:t> </a:t>
            </a:r>
            <a:r>
              <a:rPr lang="en-GB" sz="2800" b="1" dirty="0" err="1"/>
              <a:t>mjere</a:t>
            </a:r>
            <a:r>
              <a:rPr lang="en-GB" sz="2800" b="1" dirty="0"/>
              <a:t> </a:t>
            </a:r>
            <a:r>
              <a:rPr lang="en-GB" sz="2800" dirty="0" err="1"/>
              <a:t>koje</a:t>
            </a:r>
            <a:r>
              <a:rPr lang="en-GB" sz="2800" dirty="0"/>
              <a:t> </a:t>
            </a:r>
            <a:r>
              <a:rPr lang="en-GB" sz="2800" dirty="0" err="1"/>
              <a:t>osiguravaju</a:t>
            </a:r>
            <a:r>
              <a:rPr lang="en-GB" sz="2800" dirty="0"/>
              <a:t> da </a:t>
            </a:r>
            <a:r>
              <a:rPr lang="hr-HR" sz="2800" dirty="0"/>
              <a:t>se </a:t>
            </a:r>
            <a:r>
              <a:rPr lang="en-GB" sz="2800" dirty="0" err="1"/>
              <a:t>Čvor</a:t>
            </a:r>
            <a:r>
              <a:rPr lang="en-GB" sz="2800" dirty="0"/>
              <a:t> </a:t>
            </a:r>
            <a:r>
              <a:rPr lang="en-GB" sz="2800" dirty="0" err="1"/>
              <a:t>nastavlja</a:t>
            </a:r>
            <a:r>
              <a:rPr lang="en-GB" sz="2800" dirty="0"/>
              <a:t> </a:t>
            </a:r>
            <a:r>
              <a:rPr lang="en-GB" sz="2800" dirty="0" err="1"/>
              <a:t>financirati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ispunjavati</a:t>
            </a:r>
            <a:r>
              <a:rPr lang="en-GB" sz="2800" dirty="0"/>
              <a:t> </a:t>
            </a:r>
            <a:r>
              <a:rPr lang="en-GB" sz="2800" dirty="0" err="1"/>
              <a:t>svoju</a:t>
            </a:r>
            <a:r>
              <a:rPr lang="en-GB" sz="2800" dirty="0"/>
              <a:t> </a:t>
            </a:r>
            <a:r>
              <a:rPr lang="en-GB" sz="2800" dirty="0" err="1"/>
              <a:t>obvezu</a:t>
            </a:r>
            <a:r>
              <a:rPr lang="en-GB" sz="2800" dirty="0"/>
              <a:t> </a:t>
            </a:r>
            <a:r>
              <a:rPr lang="en-GB" sz="2800" dirty="0" err="1"/>
              <a:t>pružanja</a:t>
            </a:r>
            <a:r>
              <a:rPr lang="en-GB" sz="2800" dirty="0"/>
              <a:t> </a:t>
            </a:r>
            <a:r>
              <a:rPr lang="en-GB" sz="2800" dirty="0" err="1"/>
              <a:t>usluga</a:t>
            </a:r>
            <a:endParaRPr lang="hr-HR" sz="2800" dirty="0"/>
          </a:p>
        </p:txBody>
      </p:sp>
    </p:spTree>
    <p:extLst>
      <p:ext uri="{BB962C8B-B14F-4D97-AF65-F5344CB8AC3E}">
        <p14:creationId xmlns="" xmlns:p14="http://schemas.microsoft.com/office/powerpoint/2010/main" val="366594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ew image on Twitter">
            <a:extLst>
              <a:ext uri="{FF2B5EF4-FFF2-40B4-BE49-F238E27FC236}">
                <a16:creationId xmlns="" xmlns:a16="http://schemas.microsoft.com/office/drawing/2014/main" id="{F4B5FB5D-6115-475F-A2C1-FDD0D5845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7" y="404664"/>
            <a:ext cx="8506266" cy="6309320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40C1006-21D1-4F99-BA00-FB8BA4D4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14" y="245961"/>
            <a:ext cx="6516798" cy="706760"/>
          </a:xfrm>
        </p:spPr>
        <p:txBody>
          <a:bodyPr/>
          <a:lstStyle/>
          <a:p>
            <a:r>
              <a:rPr lang="hr-HR" dirty="0"/>
              <a:t>ELIXIR čvorovi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7627C7B-F206-43A6-A97B-E6CA81D43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28800"/>
            <a:ext cx="8064896" cy="4191000"/>
          </a:xfrm>
        </p:spPr>
        <p:txBody>
          <a:bodyPr numCol="3">
            <a:normAutofit/>
          </a:bodyPr>
          <a:lstStyle/>
          <a:p>
            <a:r>
              <a:rPr lang="hr-HR" b="1" dirty="0" err="1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Belgium</a:t>
            </a:r>
            <a:endParaRPr lang="hr-HR" b="1" dirty="0"/>
          </a:p>
          <a:p>
            <a:r>
              <a:rPr lang="hr-HR" b="1" dirty="0" err="1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Czech</a:t>
            </a:r>
            <a:r>
              <a:rPr lang="hr-HR" b="1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Republic</a:t>
            </a:r>
            <a:endParaRPr lang="hr-HR" b="1" dirty="0"/>
          </a:p>
          <a:p>
            <a:r>
              <a:rPr lang="hr-HR" b="1" dirty="0" err="1"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Denmark</a:t>
            </a:r>
            <a:endParaRPr lang="hr-HR" b="1" dirty="0"/>
          </a:p>
          <a:p>
            <a:r>
              <a:rPr lang="hr-HR" b="1" dirty="0"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EMBL-EBI</a:t>
            </a:r>
            <a:endParaRPr lang="hr-HR" b="1" dirty="0"/>
          </a:p>
          <a:p>
            <a:r>
              <a:rPr lang="hr-HR" b="1" dirty="0" err="1"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Estonia</a:t>
            </a:r>
            <a:endParaRPr lang="hr-HR" b="1" dirty="0"/>
          </a:p>
          <a:p>
            <a:r>
              <a:rPr lang="hr-HR" b="1" dirty="0" err="1"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Finland</a:t>
            </a:r>
            <a:endParaRPr lang="hr-HR" b="1" dirty="0"/>
          </a:p>
          <a:p>
            <a:r>
              <a:rPr lang="hr-HR" b="1" dirty="0"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France</a:t>
            </a:r>
            <a:endParaRPr lang="hr-HR" b="1" dirty="0"/>
          </a:p>
          <a:p>
            <a:r>
              <a:rPr lang="hr-HR" b="1" dirty="0" err="1"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Germany</a:t>
            </a:r>
            <a:endParaRPr lang="hr-HR" b="1" dirty="0"/>
          </a:p>
          <a:p>
            <a:r>
              <a:rPr lang="hr-HR" b="1" dirty="0" err="1"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Greece</a:t>
            </a:r>
            <a:endParaRPr lang="hr-HR" b="1" dirty="0"/>
          </a:p>
          <a:p>
            <a:r>
              <a:rPr lang="hr-HR" b="1" dirty="0" err="1"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Hungary</a:t>
            </a:r>
            <a:endParaRPr lang="hr-HR" b="1" dirty="0"/>
          </a:p>
          <a:p>
            <a:r>
              <a:rPr lang="hr-HR" b="1" dirty="0"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Ireland</a:t>
            </a:r>
            <a:endParaRPr lang="hr-HR" b="1" dirty="0"/>
          </a:p>
          <a:p>
            <a:r>
              <a:rPr lang="hr-HR" b="1" dirty="0" err="1"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Israel</a:t>
            </a:r>
            <a:endParaRPr lang="hr-HR" b="1" dirty="0"/>
          </a:p>
          <a:p>
            <a:r>
              <a:rPr lang="hr-HR" b="1" dirty="0" err="1"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Italy</a:t>
            </a:r>
            <a:endParaRPr lang="hr-HR" b="1" dirty="0"/>
          </a:p>
          <a:p>
            <a:r>
              <a:rPr lang="hr-HR" b="1" dirty="0">
                <a:hlinkClick r:id="rId1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Luxembourg</a:t>
            </a:r>
            <a:endParaRPr lang="hr-HR" b="1" dirty="0"/>
          </a:p>
          <a:p>
            <a:r>
              <a:rPr lang="hr-HR" b="1" dirty="0" err="1">
                <a:hlinkClick r:id="rId1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Netherlands</a:t>
            </a:r>
            <a:endParaRPr lang="hr-HR" b="1" dirty="0"/>
          </a:p>
          <a:p>
            <a:r>
              <a:rPr lang="hr-HR" b="1" dirty="0" err="1">
                <a:hlinkClick r:id="rId1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Norway</a:t>
            </a:r>
            <a:endParaRPr lang="hr-HR" b="1" dirty="0"/>
          </a:p>
          <a:p>
            <a:r>
              <a:rPr lang="hr-HR" b="1" dirty="0">
                <a:hlinkClick r:id="rId2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Portugal</a:t>
            </a:r>
            <a:endParaRPr lang="hr-HR" b="1" dirty="0"/>
          </a:p>
          <a:p>
            <a:r>
              <a:rPr lang="hr-HR" b="1" dirty="0" err="1">
                <a:hlinkClick r:id="rId2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Slovenia</a:t>
            </a:r>
            <a:endParaRPr lang="hr-HR" b="1" dirty="0"/>
          </a:p>
          <a:p>
            <a:r>
              <a:rPr lang="hr-HR" b="1" dirty="0">
                <a:hlinkClick r:id="rId2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Spain</a:t>
            </a:r>
            <a:endParaRPr lang="hr-HR" b="1" dirty="0"/>
          </a:p>
          <a:p>
            <a:r>
              <a:rPr lang="hr-HR" b="1" dirty="0" err="1">
                <a:hlinkClick r:id="rId2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Sweden</a:t>
            </a:r>
            <a:endParaRPr lang="hr-HR" b="1" dirty="0"/>
          </a:p>
          <a:p>
            <a:r>
              <a:rPr lang="hr-HR" b="1" dirty="0" err="1">
                <a:hlinkClick r:id="rId2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Switzerland</a:t>
            </a:r>
            <a:endParaRPr lang="hr-HR" b="1" dirty="0"/>
          </a:p>
          <a:p>
            <a:r>
              <a:rPr lang="hr-HR" b="1" dirty="0">
                <a:hlinkClick r:id="rId2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UK</a:t>
            </a:r>
            <a:endParaRPr lang="hr-HR" b="1" dirty="0"/>
          </a:p>
          <a:p>
            <a:r>
              <a:rPr lang="hr-HR" b="1" dirty="0" err="1">
                <a:hlinkClick r:id="rId2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Cyprus</a:t>
            </a:r>
            <a:r>
              <a:rPr lang="hr-HR" b="1" dirty="0">
                <a:hlinkClick r:id="rId2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hr-HR" b="1" dirty="0" err="1">
                <a:hlinkClick r:id="rId2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Observer</a:t>
            </a:r>
            <a:r>
              <a:rPr lang="hr-HR" b="1" dirty="0">
                <a:hlinkClick r:id="rId2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hr-HR" b="1" dirty="0"/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F09F5222-251D-41CF-A158-D9B86D2CF390}"/>
              </a:ext>
            </a:extLst>
          </p:cNvPr>
          <p:cNvSpPr txBox="1"/>
          <p:nvPr/>
        </p:nvSpPr>
        <p:spPr>
          <a:xfrm>
            <a:off x="584461" y="1190705"/>
            <a:ext cx="773195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hr-HR" sz="2600" dirty="0"/>
              <a:t>23 zemlje članice, 180 istraživačkih organizacija</a:t>
            </a:r>
            <a:endParaRPr lang="en-GB" sz="2600" dirty="0"/>
          </a:p>
        </p:txBody>
      </p:sp>
    </p:spTree>
    <p:extLst>
      <p:ext uri="{BB962C8B-B14F-4D97-AF65-F5344CB8AC3E}">
        <p14:creationId xmlns="" xmlns:p14="http://schemas.microsoft.com/office/powerpoint/2010/main" val="657690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6516798" cy="807368"/>
          </a:xfrm>
        </p:spPr>
        <p:txBody>
          <a:bodyPr rtlCol="0"/>
          <a:lstStyle/>
          <a:p>
            <a:pPr rtl="0"/>
            <a:r>
              <a:rPr lang="hr-HR" dirty="0"/>
              <a:t>Servisi ELIXIR-a</a:t>
            </a:r>
          </a:p>
        </p:txBody>
      </p:sp>
      <p:graphicFrame>
        <p:nvGraphicFramePr>
          <p:cNvPr id="7" name="Dijagram 6">
            <a:extLst>
              <a:ext uri="{FF2B5EF4-FFF2-40B4-BE49-F238E27FC236}">
                <a16:creationId xmlns="" xmlns:a16="http://schemas.microsoft.com/office/drawing/2014/main" id="{8039D692-69B4-45EC-A541-1CFC20A01A3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043447389"/>
              </p:ext>
            </p:extLst>
          </p:nvPr>
        </p:nvGraphicFramePr>
        <p:xfrm>
          <a:off x="515680" y="1124744"/>
          <a:ext cx="799288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6516798" cy="807368"/>
          </a:xfrm>
        </p:spPr>
        <p:txBody>
          <a:bodyPr rtlCol="0"/>
          <a:lstStyle/>
          <a:p>
            <a:pPr rtl="0"/>
            <a:r>
              <a:rPr lang="hr-HR" dirty="0"/>
              <a:t>Platforme/servisi ELIXIR-a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="" xmlns:a16="http://schemas.microsoft.com/office/drawing/2014/main" id="{5A4C7325-D44A-4A0C-8B6E-B1E32A0A86F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044628644"/>
              </p:ext>
            </p:extLst>
          </p:nvPr>
        </p:nvGraphicFramePr>
        <p:xfrm>
          <a:off x="251520" y="1210419"/>
          <a:ext cx="813690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837646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98733"/>
            <a:ext cx="6516798" cy="807368"/>
          </a:xfrm>
        </p:spPr>
        <p:txBody>
          <a:bodyPr rtlCol="0"/>
          <a:lstStyle/>
          <a:p>
            <a:pPr rtl="0"/>
            <a:r>
              <a:rPr lang="hr-HR" dirty="0"/>
              <a:t>Platforme/servisi ELIXIR-a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083AB9C9-E89B-45D4-A543-9C1F77BFC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8731" t="11017" r="6688"/>
          <a:stretch/>
        </p:blipFill>
        <p:spPr>
          <a:xfrm>
            <a:off x="146760" y="1376772"/>
            <a:ext cx="5114438" cy="37804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B9DD9801-0FD7-4449-A89D-59C93E802B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1888" t="7430" r="17713"/>
          <a:stretch/>
        </p:blipFill>
        <p:spPr>
          <a:xfrm>
            <a:off x="4139952" y="1988840"/>
            <a:ext cx="4608512" cy="4540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9748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92305"/>
            <a:ext cx="6516798" cy="663352"/>
          </a:xfrm>
        </p:spPr>
        <p:txBody>
          <a:bodyPr rtlCol="0"/>
          <a:lstStyle/>
          <a:p>
            <a:pPr rtl="0"/>
            <a:r>
              <a:rPr lang="hr-HR" dirty="0"/>
              <a:t>ELIXIR zajednice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79512" y="882188"/>
            <a:ext cx="7661315" cy="864096"/>
          </a:xfrm>
        </p:spPr>
        <p:txBody>
          <a:bodyPr rtlCol="0">
            <a:normAutofit/>
          </a:bodyPr>
          <a:lstStyle/>
          <a:p>
            <a:pPr rtl="0"/>
            <a:r>
              <a:rPr lang="hr-HR" sz="2600" dirty="0"/>
              <a:t>Zbližava stručnjake za razvoj standarda, servisa i obuke u određenim znanstvenim domenama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8742ECC9-BC24-4735-86A0-51C73CC7E1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889" t="22108" r="10625" b="4494"/>
          <a:stretch/>
        </p:blipFill>
        <p:spPr>
          <a:xfrm>
            <a:off x="856051" y="1772816"/>
            <a:ext cx="6984776" cy="4784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8139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91664"/>
            <a:ext cx="6516798" cy="634752"/>
          </a:xfrm>
        </p:spPr>
        <p:txBody>
          <a:bodyPr rtlCol="0"/>
          <a:lstStyle/>
          <a:p>
            <a:pPr rtl="0"/>
            <a:r>
              <a:rPr lang="hr-HR" dirty="0"/>
              <a:t>ELIXIR i EU projekti 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67544" y="1256224"/>
            <a:ext cx="8280920" cy="4693056"/>
          </a:xfrm>
        </p:spPr>
        <p:txBody>
          <a:bodyPr rtlCol="0">
            <a:normAutofit lnSpcReduction="10000"/>
          </a:bodyPr>
          <a:lstStyle/>
          <a:p>
            <a:r>
              <a:rPr lang="hr-HR" sz="2600" dirty="0"/>
              <a:t>Omogućuju pružanje različitih </a:t>
            </a:r>
            <a:r>
              <a:rPr lang="hr-HR" sz="2600" b="1" dirty="0" err="1">
                <a:solidFill>
                  <a:srgbClr val="0070C0"/>
                </a:solidFill>
              </a:rPr>
              <a:t>bioinformatičkih</a:t>
            </a:r>
            <a:r>
              <a:rPr lang="hr-HR" sz="2600" dirty="0"/>
              <a:t> usluga znanstvenoj zajednici</a:t>
            </a:r>
          </a:p>
          <a:p>
            <a:pPr>
              <a:lnSpc>
                <a:spcPct val="110000"/>
              </a:lnSpc>
            </a:pPr>
            <a:r>
              <a:rPr lang="hr-HR" sz="2600" dirty="0"/>
              <a:t>Surađuje s drugim ključnim europskim i globalnim inicijativama </a:t>
            </a:r>
            <a:r>
              <a:rPr lang="hr-HR" sz="2600" dirty="0">
                <a:solidFill>
                  <a:srgbClr val="0070C0"/>
                </a:solidFill>
              </a:rPr>
              <a:t>te </a:t>
            </a:r>
            <a:r>
              <a:rPr lang="hr-HR" sz="2600" b="1" i="1" dirty="0">
                <a:solidFill>
                  <a:srgbClr val="0070C0"/>
                </a:solidFill>
              </a:rPr>
              <a:t>ESFRI istraživačkim infrastrukturama i e-infrastrukturama koje uključuju</a:t>
            </a:r>
            <a:r>
              <a:rPr lang="hr-HR" sz="2600" dirty="0"/>
              <a:t>:</a:t>
            </a:r>
          </a:p>
          <a:p>
            <a:pPr lvl="1"/>
            <a:r>
              <a:rPr lang="hr-HR" sz="2600" dirty="0"/>
              <a:t>Opremu i instrumente</a:t>
            </a:r>
          </a:p>
          <a:p>
            <a:pPr lvl="1"/>
            <a:r>
              <a:rPr lang="hr-HR" sz="2600" dirty="0"/>
              <a:t>Kolekcije, arhive znanstvenih podataka</a:t>
            </a:r>
          </a:p>
          <a:p>
            <a:pPr lvl="1"/>
            <a:r>
              <a:rPr lang="hr-HR" sz="2600" dirty="0"/>
              <a:t>Računalne sustave i mreže</a:t>
            </a:r>
          </a:p>
          <a:p>
            <a:pPr lvl="1"/>
            <a:r>
              <a:rPr lang="hr-HR" sz="2600" dirty="0"/>
              <a:t>Bilo koju drugu istraživačku i inovacijsku infrastrukturu otvorenu vanjskim korisnicima</a:t>
            </a:r>
          </a:p>
        </p:txBody>
      </p:sp>
    </p:spTree>
    <p:extLst>
      <p:ext uri="{BB962C8B-B14F-4D97-AF65-F5344CB8AC3E}">
        <p14:creationId xmlns=""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526" y="203488"/>
            <a:ext cx="6516798" cy="634752"/>
          </a:xfrm>
        </p:spPr>
        <p:txBody>
          <a:bodyPr rtlCol="0"/>
          <a:lstStyle/>
          <a:p>
            <a:pPr rtl="0"/>
            <a:r>
              <a:rPr lang="hr-HR" dirty="0"/>
              <a:t>EU projekti 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07504" y="1052736"/>
            <a:ext cx="8424936" cy="5601776"/>
          </a:xfrm>
        </p:spPr>
        <p:txBody>
          <a:bodyPr rtlCol="0">
            <a:normAutofit/>
          </a:bodyPr>
          <a:lstStyle/>
          <a:p>
            <a:r>
              <a:rPr lang="hr-HR" sz="2600" b="1" dirty="0"/>
              <a:t>Neki EU projekti:</a:t>
            </a:r>
          </a:p>
          <a:p>
            <a:pPr lvl="1"/>
            <a:r>
              <a:rPr lang="hr-HR" sz="2600" b="1" dirty="0">
                <a:hlinkClick r:id="rId3"/>
              </a:rPr>
              <a:t>EXCELERATE (2015-2019)</a:t>
            </a:r>
            <a:endParaRPr lang="hr-HR" sz="2600" b="1" dirty="0"/>
          </a:p>
          <a:p>
            <a:pPr lvl="1"/>
            <a:r>
              <a:rPr lang="hr-HR" sz="2600" b="1" dirty="0">
                <a:hlinkClick r:id="rId4"/>
              </a:rPr>
              <a:t>CORBEL (2015-2019)</a:t>
            </a:r>
            <a:endParaRPr lang="hr-HR" sz="2600" b="1" dirty="0"/>
          </a:p>
          <a:p>
            <a:pPr lvl="1"/>
            <a:r>
              <a:rPr lang="hr-HR" sz="2600" b="1" dirty="0" err="1">
                <a:hlinkClick r:id="rId5"/>
              </a:rPr>
              <a:t>eTRANSAFE</a:t>
            </a:r>
            <a:r>
              <a:rPr lang="hr-HR" sz="2600" b="1" dirty="0">
                <a:hlinkClick r:id="rId5"/>
              </a:rPr>
              <a:t> (2017-2022)</a:t>
            </a:r>
            <a:endParaRPr lang="hr-HR" sz="2600" b="1" dirty="0"/>
          </a:p>
          <a:p>
            <a:pPr lvl="1"/>
            <a:r>
              <a:rPr lang="hr-HR" sz="2600" b="1" dirty="0" err="1">
                <a:hlinkClick r:id="rId6"/>
              </a:rPr>
              <a:t>ENVRIPlus</a:t>
            </a:r>
            <a:r>
              <a:rPr lang="hr-HR" sz="2600" b="1" dirty="0">
                <a:hlinkClick r:id="rId6"/>
              </a:rPr>
              <a:t> (2015-2019)</a:t>
            </a:r>
            <a:endParaRPr lang="hr-HR" sz="2600" b="1" dirty="0"/>
          </a:p>
          <a:p>
            <a:pPr lvl="1"/>
            <a:r>
              <a:rPr lang="hr-HR" sz="2600" b="1" dirty="0">
                <a:hlinkClick r:id="rId7"/>
              </a:rPr>
              <a:t>EOSC-Life (2019-2023)</a:t>
            </a:r>
            <a:endParaRPr lang="hr-HR" sz="2600" b="1" dirty="0"/>
          </a:p>
          <a:p>
            <a:pPr lvl="1"/>
            <a:r>
              <a:rPr lang="hr-HR" sz="2600" b="1" dirty="0" err="1">
                <a:hlinkClick r:id="rId8"/>
              </a:rPr>
              <a:t>EOSCpilot</a:t>
            </a:r>
            <a:r>
              <a:rPr lang="hr-HR" sz="2600" b="1" dirty="0">
                <a:hlinkClick r:id="rId8"/>
              </a:rPr>
              <a:t> (2017-2019)</a:t>
            </a:r>
            <a:endParaRPr lang="hr-HR" sz="2600" b="1" dirty="0"/>
          </a:p>
          <a:p>
            <a:pPr lvl="1"/>
            <a:r>
              <a:rPr lang="hr-HR" sz="2600" b="1" dirty="0">
                <a:hlinkClick r:id="rId9"/>
              </a:rPr>
              <a:t>EMBRIC ( 2015-2019)</a:t>
            </a:r>
            <a:endParaRPr lang="hr-HR" sz="2600" b="1" dirty="0"/>
          </a:p>
          <a:p>
            <a:pPr lvl="1"/>
            <a:r>
              <a:rPr lang="hr-HR" sz="2600" b="1" dirty="0">
                <a:hlinkClick r:id="rId10"/>
              </a:rPr>
              <a:t>EU-STANDS4PM (2019-2021)</a:t>
            </a:r>
            <a:endParaRPr lang="hr-HR" sz="2600" b="1" dirty="0"/>
          </a:p>
          <a:p>
            <a:pPr lvl="1"/>
            <a:r>
              <a:rPr lang="hr-HR" sz="2600" b="1" dirty="0" err="1">
                <a:hlinkClick r:id="rId11"/>
              </a:rPr>
              <a:t>FAIRplus</a:t>
            </a:r>
            <a:r>
              <a:rPr lang="hr-HR" sz="2600" b="1" dirty="0">
                <a:hlinkClick r:id="rId11"/>
              </a:rPr>
              <a:t> (2019-2022)</a:t>
            </a:r>
            <a:endParaRPr lang="hr-HR" sz="2600" b="1" dirty="0"/>
          </a:p>
          <a:p>
            <a:pPr lvl="1"/>
            <a:r>
              <a:rPr lang="hr-HR" sz="2600" b="1" dirty="0">
                <a:hlinkClick r:id="rId12"/>
              </a:rPr>
              <a:t>RI </a:t>
            </a:r>
            <a:r>
              <a:rPr lang="hr-HR" sz="2600" b="1" dirty="0" err="1">
                <a:hlinkClick r:id="rId12"/>
              </a:rPr>
              <a:t>Impact</a:t>
            </a:r>
            <a:r>
              <a:rPr lang="hr-HR" sz="2600" b="1" dirty="0">
                <a:hlinkClick r:id="rId12"/>
              </a:rPr>
              <a:t> </a:t>
            </a:r>
            <a:r>
              <a:rPr lang="hr-HR" sz="2600" b="1" dirty="0" err="1">
                <a:hlinkClick r:id="rId12"/>
              </a:rPr>
              <a:t>Pathways</a:t>
            </a:r>
            <a:r>
              <a:rPr lang="hr-HR" sz="2600" b="1" dirty="0">
                <a:hlinkClick r:id="rId12"/>
              </a:rPr>
              <a:t> (2018-2020)</a:t>
            </a:r>
            <a:endParaRPr lang="hr-HR" sz="2600" b="1" dirty="0"/>
          </a:p>
        </p:txBody>
      </p:sp>
    </p:spTree>
    <p:extLst>
      <p:ext uri="{BB962C8B-B14F-4D97-AF65-F5344CB8AC3E}">
        <p14:creationId xmlns="" xmlns:p14="http://schemas.microsoft.com/office/powerpoint/2010/main" val="3469186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ija poslovne strategij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4351902_TF03460663" id="{D7C151A6-C27E-451F-AD17-4D0D42F4BDDD}" vid="{84C81DD6-1839-4687-9C82-9AC4D906B2E9}"/>
    </a:ext>
  </a:extLst>
</a:theme>
</file>

<file path=ppt/theme/theme2.xml><?xml version="1.0" encoding="utf-8"?>
<a:theme xmlns:a="http://schemas.openxmlformats.org/drawingml/2006/main" name="Tema sustava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FF1070-8794-47AC-90B7-1F2E078096FF}">
  <ds:schemaRefs>
    <ds:schemaRef ds:uri="http://schemas.microsoft.com/office/2006/documentManagement/types"/>
    <ds:schemaRef ds:uri="a4f35948-e619-41b3-aa29-22878b09cfd2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0262f94-9f35-4ac3-9a90-690165a166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poslovne strategije</Template>
  <TotalTime>638</TotalTime>
  <Words>1288</Words>
  <Application>Microsoft Office PowerPoint</Application>
  <PresentationFormat>On-screen Show (4:3)</PresentationFormat>
  <Paragraphs>212</Paragraphs>
  <Slides>28</Slides>
  <Notes>13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Prezentacija poslovne strategije</vt:lpstr>
      <vt:lpstr>Ines Vlahović ELIXIR-Strategija razvoja primijenjene genomike u Republici Hrvatskoj</vt:lpstr>
      <vt:lpstr>Što je ELIXIR?</vt:lpstr>
      <vt:lpstr>ELIXIR čvorovi</vt:lpstr>
      <vt:lpstr>Servisi ELIXIR-a</vt:lpstr>
      <vt:lpstr>Platforme/servisi ELIXIR-a</vt:lpstr>
      <vt:lpstr>Platforme/servisi ELIXIR-a</vt:lpstr>
      <vt:lpstr>ELIXIR zajednice</vt:lpstr>
      <vt:lpstr>ELIXIR i EU projekti </vt:lpstr>
      <vt:lpstr>EU projekti </vt:lpstr>
      <vt:lpstr>Implementacijske studije</vt:lpstr>
      <vt:lpstr>ELIXIR i industrija</vt:lpstr>
      <vt:lpstr>ELIXIR i industrija</vt:lpstr>
      <vt:lpstr>Publikacije</vt:lpstr>
      <vt:lpstr>ELIXIR čvor</vt:lpstr>
      <vt:lpstr>ELIXIR Čvor - Slovenija</vt:lpstr>
      <vt:lpstr>ELIXIR Čvor - Slovenija</vt:lpstr>
      <vt:lpstr>Kako postati Čvor?</vt:lpstr>
      <vt:lpstr>Kako postati čvor?</vt:lpstr>
      <vt:lpstr>ELIXIR Consortium Agreement (ECA)</vt:lpstr>
      <vt:lpstr>ELIXIR Consortium Agreement (ECA)</vt:lpstr>
      <vt:lpstr>Zadaci ELIXIR-a:</vt:lpstr>
      <vt:lpstr>Zadaci ELIXIR HUB-a</vt:lpstr>
      <vt:lpstr>Financijski doprinosi država članica ELIXIR-a</vt:lpstr>
      <vt:lpstr>Financiranje Hub-a</vt:lpstr>
      <vt:lpstr>Sporazumi o suradnji -  Collaboration Agreements</vt:lpstr>
      <vt:lpstr>ELIXIR Collaboration Agreement</vt:lpstr>
      <vt:lpstr>service delivery plan </vt:lpstr>
      <vt:lpstr>service delivery plan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Prijedlog strategije</dc:title>
  <dc:creator>Ines</dc:creator>
  <cp:lastModifiedBy>Stjepan Gamulin</cp:lastModifiedBy>
  <cp:revision>171</cp:revision>
  <dcterms:created xsi:type="dcterms:W3CDTF">2019-04-07T15:42:14Z</dcterms:created>
  <dcterms:modified xsi:type="dcterms:W3CDTF">2019-06-17T11:12:55Z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