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67" r:id="rId4"/>
    <p:sldId id="272" r:id="rId5"/>
    <p:sldId id="261" r:id="rId6"/>
    <p:sldId id="257" r:id="rId7"/>
    <p:sldId id="262" r:id="rId8"/>
    <p:sldId id="260" r:id="rId9"/>
    <p:sldId id="258" r:id="rId10"/>
    <p:sldId id="259" r:id="rId11"/>
    <p:sldId id="263" r:id="rId12"/>
    <p:sldId id="265" r:id="rId13"/>
    <p:sldId id="264" r:id="rId14"/>
    <p:sldId id="266" r:id="rId15"/>
    <p:sldId id="256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52" autoAdjust="0"/>
  </p:normalViewPr>
  <p:slideViewPr>
    <p:cSldViewPr>
      <p:cViewPr>
        <p:scale>
          <a:sx n="70" d="100"/>
          <a:sy n="70" d="100"/>
        </p:scale>
        <p:origin x="-2196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3C7CE-984F-4B83-BC4F-3E5A874E7EDC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B4E1-3FB2-4CF4-99C9-38D103B42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FB4E1-3FB2-4CF4-99C9-38D103B4270E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BAE2-BCA0-427F-9B2D-B661E9CBC42B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D185-6D34-4530-9628-D50C0855330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.si/en/Pages/default.aspx" TargetMode="External"/><Relationship Id="rId3" Type="http://schemas.openxmlformats.org/officeDocument/2006/relationships/hyperlink" Target="http://www.kis.si/en/" TargetMode="External"/><Relationship Id="rId7" Type="http://schemas.openxmlformats.org/officeDocument/2006/relationships/hyperlink" Target="https://www.ki.si/en/" TargetMode="External"/><Relationship Id="rId2" Type="http://schemas.openxmlformats.org/officeDocument/2006/relationships/hyperlink" Target="https://www.uni-lj.si/e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ib.si/eng/" TargetMode="External"/><Relationship Id="rId11" Type="http://schemas.openxmlformats.org/officeDocument/2006/relationships/hyperlink" Target="http://cfgbc.mf.uni&#8208;lj.si/" TargetMode="External"/><Relationship Id="rId5" Type="http://schemas.openxmlformats.org/officeDocument/2006/relationships/hyperlink" Target="https://www.onko-i.si/eng/" TargetMode="External"/><Relationship Id="rId10" Type="http://schemas.openxmlformats.org/officeDocument/2006/relationships/hyperlink" Target="https://www.uni-lj.si/academies_and_faculties/faculties/2013071111494637/" TargetMode="External"/><Relationship Id="rId4" Type="http://schemas.openxmlformats.org/officeDocument/2006/relationships/hyperlink" Target="https://www.ijs.si/ijsw/V001/JSI" TargetMode="External"/><Relationship Id="rId9" Type="http://schemas.openxmlformats.org/officeDocument/2006/relationships/hyperlink" Target="https://www.kclj.si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4WQQq4hwmbQa2JFMWc2Y2RIOWs/vie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enomika-hazu@hazu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-europe.org/system/files/documents/elixir-handbook-of-operations-august-2018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smtClean="0"/>
              <a:t>Stjepan Gamulin</a:t>
            </a:r>
          </a:p>
          <a:p>
            <a:r>
              <a:rPr lang="hr-HR" sz="5400" smtClean="0"/>
              <a:t>Inicijativni </a:t>
            </a:r>
            <a:r>
              <a:rPr lang="hr-HR" sz="5400" dirty="0" err="1" smtClean="0"/>
              <a:t>Elixir</a:t>
            </a:r>
            <a:r>
              <a:rPr lang="hr-HR" sz="5400" dirty="0" smtClean="0"/>
              <a:t> čvor Hrvatska</a:t>
            </a:r>
          </a:p>
          <a:p>
            <a:r>
              <a:rPr lang="hr-HR" sz="5400" dirty="0" smtClean="0"/>
              <a:t>14. lipnja 2019</a:t>
            </a:r>
            <a:endParaRPr lang="hr-HR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7537"/>
          <a:stretch>
            <a:fillRect/>
          </a:stretch>
        </p:blipFill>
        <p:spPr bwMode="auto">
          <a:xfrm>
            <a:off x="323528" y="908719"/>
            <a:ext cx="4248472" cy="437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t="52728"/>
          <a:stretch>
            <a:fillRect/>
          </a:stretch>
        </p:blipFill>
        <p:spPr bwMode="auto">
          <a:xfrm>
            <a:off x="4585712" y="1052736"/>
            <a:ext cx="427291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335699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err="1" smtClean="0"/>
              <a:t>Participating</a:t>
            </a:r>
            <a:r>
              <a:rPr lang="hr-HR" b="1" dirty="0" smtClean="0"/>
              <a:t> </a:t>
            </a:r>
            <a:r>
              <a:rPr lang="hr-HR" b="1" dirty="0" err="1" smtClean="0"/>
              <a:t>institutes</a:t>
            </a:r>
            <a:endParaRPr lang="hr-HR" b="1" dirty="0" smtClean="0"/>
          </a:p>
          <a:p>
            <a:r>
              <a:rPr lang="hr-HR" b="1" dirty="0" err="1" smtClean="0"/>
              <a:t>Lead</a:t>
            </a:r>
            <a:r>
              <a:rPr lang="hr-HR" b="1" dirty="0" smtClean="0"/>
              <a:t> institute</a:t>
            </a:r>
          </a:p>
          <a:p>
            <a:r>
              <a:rPr lang="hr-HR" dirty="0" err="1" smtClean="0">
                <a:hlinkClick r:id="rId2"/>
              </a:rPr>
              <a:t>University</a:t>
            </a:r>
            <a:r>
              <a:rPr lang="hr-HR" dirty="0" smtClean="0">
                <a:hlinkClick r:id="rId2"/>
              </a:rPr>
              <a:t> </a:t>
            </a:r>
            <a:r>
              <a:rPr lang="hr-HR" dirty="0" err="1" smtClean="0">
                <a:hlinkClick r:id="rId2"/>
              </a:rPr>
              <a:t>of</a:t>
            </a:r>
            <a:r>
              <a:rPr lang="hr-HR" dirty="0" smtClean="0">
                <a:hlinkClick r:id="rId2"/>
              </a:rPr>
              <a:t> Ljubljana</a:t>
            </a:r>
            <a:r>
              <a:rPr lang="hr-HR" dirty="0" smtClean="0"/>
              <a:t> </a:t>
            </a:r>
          </a:p>
          <a:p>
            <a:r>
              <a:rPr lang="hr-HR" b="1" dirty="0" smtClean="0"/>
              <a:t>Partner </a:t>
            </a:r>
            <a:r>
              <a:rPr lang="hr-HR" b="1" dirty="0" err="1" smtClean="0"/>
              <a:t>institutes</a:t>
            </a:r>
            <a:endParaRPr lang="hr-HR" b="1" dirty="0" smtClean="0"/>
          </a:p>
          <a:p>
            <a:r>
              <a:rPr lang="hr-HR" dirty="0" err="1" smtClean="0">
                <a:hlinkClick r:id="rId3"/>
              </a:rPr>
              <a:t>Agricultural</a:t>
            </a:r>
            <a:r>
              <a:rPr lang="hr-HR" dirty="0" smtClean="0">
                <a:hlinkClick r:id="rId3"/>
              </a:rPr>
              <a:t> Institute </a:t>
            </a:r>
            <a:r>
              <a:rPr lang="hr-HR" dirty="0" err="1" smtClean="0">
                <a:hlinkClick r:id="rId3"/>
              </a:rPr>
              <a:t>of</a:t>
            </a:r>
            <a:r>
              <a:rPr lang="hr-HR" dirty="0" smtClean="0">
                <a:hlinkClick r:id="rId3"/>
              </a:rPr>
              <a:t> </a:t>
            </a:r>
            <a:r>
              <a:rPr lang="hr-HR" dirty="0" err="1" smtClean="0">
                <a:hlinkClick r:id="rId3"/>
              </a:rPr>
              <a:t>Slovenia</a:t>
            </a:r>
            <a:r>
              <a:rPr lang="hr-HR" dirty="0" smtClean="0"/>
              <a:t> </a:t>
            </a:r>
          </a:p>
          <a:p>
            <a:r>
              <a:rPr lang="hr-HR" dirty="0" err="1" smtClean="0">
                <a:hlinkClick r:id="rId4"/>
              </a:rPr>
              <a:t>Jozef</a:t>
            </a:r>
            <a:r>
              <a:rPr lang="hr-HR" dirty="0" smtClean="0">
                <a:hlinkClick r:id="rId4"/>
              </a:rPr>
              <a:t> </a:t>
            </a:r>
            <a:r>
              <a:rPr lang="hr-HR" dirty="0" err="1" smtClean="0">
                <a:hlinkClick r:id="rId4"/>
              </a:rPr>
              <a:t>Stefan</a:t>
            </a:r>
            <a:r>
              <a:rPr lang="hr-HR" dirty="0" smtClean="0">
                <a:hlinkClick r:id="rId4"/>
              </a:rPr>
              <a:t> Institute</a:t>
            </a:r>
            <a:r>
              <a:rPr lang="hr-HR" dirty="0" smtClean="0"/>
              <a:t> </a:t>
            </a:r>
          </a:p>
          <a:p>
            <a:r>
              <a:rPr lang="hr-HR" dirty="0" smtClean="0">
                <a:hlinkClick r:id="rId5"/>
              </a:rPr>
              <a:t>Institute </a:t>
            </a:r>
            <a:r>
              <a:rPr lang="hr-HR" dirty="0" err="1" smtClean="0">
                <a:hlinkClick r:id="rId5"/>
              </a:rPr>
              <a:t>of</a:t>
            </a:r>
            <a:r>
              <a:rPr lang="hr-HR" dirty="0" smtClean="0">
                <a:hlinkClick r:id="rId5"/>
              </a:rPr>
              <a:t> </a:t>
            </a:r>
            <a:r>
              <a:rPr lang="hr-HR" dirty="0" err="1" smtClean="0">
                <a:hlinkClick r:id="rId5"/>
              </a:rPr>
              <a:t>Oncology</a:t>
            </a:r>
            <a:r>
              <a:rPr lang="hr-HR" dirty="0" smtClean="0"/>
              <a:t> </a:t>
            </a:r>
          </a:p>
          <a:p>
            <a:r>
              <a:rPr lang="hr-HR" dirty="0" smtClean="0">
                <a:hlinkClick r:id="rId6"/>
              </a:rPr>
              <a:t>National Institute </a:t>
            </a:r>
            <a:r>
              <a:rPr lang="hr-HR" dirty="0" err="1" smtClean="0">
                <a:hlinkClick r:id="rId6"/>
              </a:rPr>
              <a:t>of</a:t>
            </a:r>
            <a:r>
              <a:rPr lang="hr-HR" dirty="0" smtClean="0">
                <a:hlinkClick r:id="rId6"/>
              </a:rPr>
              <a:t> </a:t>
            </a:r>
            <a:r>
              <a:rPr lang="hr-HR" dirty="0" err="1" smtClean="0">
                <a:hlinkClick r:id="rId6"/>
              </a:rPr>
              <a:t>Biology</a:t>
            </a:r>
            <a:r>
              <a:rPr lang="hr-HR" dirty="0" smtClean="0"/>
              <a:t> </a:t>
            </a:r>
          </a:p>
          <a:p>
            <a:r>
              <a:rPr lang="hr-HR" dirty="0" smtClean="0">
                <a:hlinkClick r:id="rId7"/>
              </a:rPr>
              <a:t>National Institute </a:t>
            </a:r>
            <a:r>
              <a:rPr lang="hr-HR" dirty="0" err="1" smtClean="0">
                <a:hlinkClick r:id="rId7"/>
              </a:rPr>
              <a:t>of</a:t>
            </a:r>
            <a:r>
              <a:rPr lang="hr-HR" dirty="0" smtClean="0">
                <a:hlinkClick r:id="rId7"/>
              </a:rPr>
              <a:t> </a:t>
            </a:r>
            <a:r>
              <a:rPr lang="hr-HR" dirty="0" err="1" smtClean="0">
                <a:hlinkClick r:id="rId7"/>
              </a:rPr>
              <a:t>Chemistry</a:t>
            </a:r>
            <a:r>
              <a:rPr lang="hr-HR" dirty="0" smtClean="0"/>
              <a:t> </a:t>
            </a:r>
          </a:p>
          <a:p>
            <a:r>
              <a:rPr lang="hr-HR" dirty="0" err="1" smtClean="0">
                <a:hlinkClick r:id="rId8"/>
              </a:rPr>
              <a:t>University</a:t>
            </a:r>
            <a:r>
              <a:rPr lang="hr-HR" dirty="0" smtClean="0">
                <a:hlinkClick r:id="rId8"/>
              </a:rPr>
              <a:t> </a:t>
            </a:r>
            <a:r>
              <a:rPr lang="hr-HR" dirty="0" err="1" smtClean="0">
                <a:hlinkClick r:id="rId8"/>
              </a:rPr>
              <a:t>of</a:t>
            </a:r>
            <a:r>
              <a:rPr lang="hr-HR" dirty="0" smtClean="0">
                <a:hlinkClick r:id="rId8"/>
              </a:rPr>
              <a:t> Maribor</a:t>
            </a:r>
            <a:r>
              <a:rPr lang="hr-HR" dirty="0" smtClean="0"/>
              <a:t> </a:t>
            </a:r>
          </a:p>
          <a:p>
            <a:r>
              <a:rPr lang="hr-HR" dirty="0" err="1" smtClean="0">
                <a:hlinkClick r:id="rId9"/>
              </a:rPr>
              <a:t>University</a:t>
            </a:r>
            <a:r>
              <a:rPr lang="hr-HR" dirty="0" smtClean="0">
                <a:hlinkClick r:id="rId9"/>
              </a:rPr>
              <a:t> </a:t>
            </a:r>
            <a:r>
              <a:rPr lang="hr-HR" dirty="0" err="1" smtClean="0">
                <a:hlinkClick r:id="rId9"/>
              </a:rPr>
              <a:t>Medical</a:t>
            </a:r>
            <a:r>
              <a:rPr lang="hr-HR" dirty="0" smtClean="0">
                <a:hlinkClick r:id="rId9"/>
              </a:rPr>
              <a:t> Centre Ljubljana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1115616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ELIXIR Slovenia</a:t>
            </a:r>
          </a:p>
          <a:p>
            <a:r>
              <a:rPr lang="en-US" dirty="0" smtClean="0"/>
              <a:t>The  ELIXIR Node is a national platform, providing data resources, compute and training provision, and tools infrastructure for specific biological domains. </a:t>
            </a:r>
          </a:p>
          <a:p>
            <a:r>
              <a:rPr lang="en-US" dirty="0" smtClean="0">
                <a:hlinkClick r:id="rId10"/>
              </a:rPr>
              <a:t>University of Ljubljana Faculty of Medicine</a:t>
            </a:r>
            <a:r>
              <a:rPr lang="en-US" dirty="0" smtClean="0"/>
              <a:t> is coordinating the activities of the Slovenian Node. The Node is represented by the </a:t>
            </a:r>
            <a:r>
              <a:rPr lang="en-US" dirty="0" smtClean="0">
                <a:hlinkClick r:id="rId11"/>
              </a:rPr>
              <a:t>Centre for Functional Genomics and Bio-Chips</a:t>
            </a:r>
            <a:r>
              <a:rPr lang="en-US" b="1" dirty="0" smtClean="0">
                <a:hlinkClick r:id="rId11"/>
              </a:rPr>
              <a:t> </a:t>
            </a:r>
            <a:r>
              <a:rPr lang="en-US" dirty="0" smtClean="0">
                <a:hlinkClick r:id="rId11"/>
              </a:rPr>
              <a:t> (CFGBC)</a:t>
            </a:r>
            <a:r>
              <a:rPr lang="en-US" dirty="0" smtClean="0"/>
              <a:t>, a 16-member consortium of academia, research institutes, clinical institutes and pharmaceutical industry.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"/>
            <a:ext cx="5304631" cy="67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7"/>
            <a:ext cx="9115907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9168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u="sng" dirty="0" smtClean="0">
                <a:hlinkClick r:id="rId3"/>
              </a:rPr>
              <a:t>https://drive.google.com/file/d/0B4WQQq4hwmbQa2JFMWc2Y2RIOWs/view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39282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5812"/>
          <a:stretch>
            <a:fillRect/>
          </a:stretch>
        </p:blipFill>
        <p:spPr bwMode="auto">
          <a:xfrm>
            <a:off x="539552" y="0"/>
            <a:ext cx="4456910" cy="63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48064" y="3068960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https://drive.google.com/file/d/1NZJHfQA70YWXqLf7yc9f66iIPCedu21b/view</a:t>
            </a: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5121452" cy="676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52120" y="3212976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https://drive.google.com/file/d/1aHP2YMPsV72r6g1fOGr4suYlkBSBHeHL/view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912" y="0"/>
            <a:ext cx="51495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Zadatci</a:t>
            </a:r>
          </a:p>
          <a:p>
            <a:pPr marL="342900" indent="-342900">
              <a:buAutoNum type="arabicPeriod"/>
            </a:pPr>
            <a:r>
              <a:rPr lang="hr-HR" sz="2000" dirty="0" smtClean="0"/>
              <a:t>Formiranje Inicijativnog </a:t>
            </a:r>
            <a:r>
              <a:rPr lang="hr-HR" sz="2000" dirty="0" err="1" smtClean="0"/>
              <a:t>Elixir</a:t>
            </a:r>
            <a:r>
              <a:rPr lang="hr-HR" sz="2000" dirty="0" smtClean="0"/>
              <a:t> čvor Hrvatska</a:t>
            </a:r>
          </a:p>
          <a:p>
            <a:pPr marL="342900" indent="-342900">
              <a:buAutoNum type="arabicPeriod"/>
            </a:pPr>
            <a:r>
              <a:rPr lang="hr-HR" sz="2000" dirty="0" smtClean="0"/>
              <a:t>Imenovanje koordinacijske Ustanove</a:t>
            </a:r>
          </a:p>
          <a:p>
            <a:pPr marL="342900" indent="-342900">
              <a:buAutoNum type="arabicPeriod"/>
            </a:pPr>
            <a:r>
              <a:rPr lang="hr-HR" sz="2000" dirty="0" err="1" smtClean="0"/>
              <a:t>Samoevaluacija</a:t>
            </a:r>
            <a:r>
              <a:rPr lang="hr-HR" sz="2000" dirty="0" smtClean="0"/>
              <a:t> ustanova</a:t>
            </a:r>
            <a:br>
              <a:rPr lang="hr-HR" sz="2000" dirty="0" smtClean="0"/>
            </a:br>
            <a:r>
              <a:rPr lang="hr-HR" sz="2000" dirty="0" smtClean="0"/>
              <a:t>- relevantne radne jedinice (zavodi, laboratoriji, centri)</a:t>
            </a:r>
            <a:br>
              <a:rPr lang="hr-HR" sz="2000" dirty="0" smtClean="0"/>
            </a:br>
            <a:r>
              <a:rPr lang="hr-HR" sz="2000" dirty="0" smtClean="0"/>
              <a:t> - kadrovi (broj CC radova iz  domena </a:t>
            </a:r>
            <a:r>
              <a:rPr lang="hr-HR" sz="2000" dirty="0" err="1" smtClean="0"/>
              <a:t>Elixira</a:t>
            </a:r>
            <a:r>
              <a:rPr lang="hr-HR" sz="2000" dirty="0" smtClean="0"/>
              <a:t> u zadnjih pet godina izrađenih u ustanovi)</a:t>
            </a:r>
            <a:br>
              <a:rPr lang="hr-HR" sz="2000" dirty="0" smtClean="0"/>
            </a:br>
            <a:r>
              <a:rPr lang="hr-HR" sz="2000" dirty="0" smtClean="0"/>
              <a:t>- oprema</a:t>
            </a:r>
            <a:br>
              <a:rPr lang="hr-HR" sz="2000" dirty="0" smtClean="0"/>
            </a:br>
            <a:r>
              <a:rPr lang="hr-HR" sz="2000" dirty="0" smtClean="0"/>
              <a:t>- usluge koje ustanova može pružiti </a:t>
            </a:r>
            <a:r>
              <a:rPr lang="hr-HR" sz="2000" dirty="0" err="1" smtClean="0"/>
              <a:t>Elixiru</a:t>
            </a:r>
            <a:r>
              <a:rPr lang="hr-HR" sz="2000" dirty="0" smtClean="0"/>
              <a:t> (platforme) i u koji se istraživačke domene  može  uključiti (</a:t>
            </a:r>
            <a:r>
              <a:rPr lang="hr-HR" sz="2000" dirty="0" err="1" smtClean="0"/>
              <a:t>communities</a:t>
            </a:r>
            <a:r>
              <a:rPr lang="hr-HR" sz="2000" dirty="0" smtClean="0"/>
              <a:t>) samostalno ili u suradnji</a:t>
            </a:r>
            <a:br>
              <a:rPr lang="hr-HR" sz="2000" dirty="0" smtClean="0"/>
            </a:br>
            <a:r>
              <a:rPr lang="hr-HR" sz="2000" dirty="0" smtClean="0"/>
              <a:t>- položaj ustanove u </a:t>
            </a:r>
            <a:r>
              <a:rPr lang="hr-HR" sz="2000" dirty="0" err="1" smtClean="0"/>
              <a:t>Elixir</a:t>
            </a:r>
            <a:r>
              <a:rPr lang="hr-HR" sz="2000" dirty="0" smtClean="0"/>
              <a:t> čvoru (samostalan ili u skupini)</a:t>
            </a:r>
          </a:p>
          <a:p>
            <a:pPr marL="342900" indent="-342900">
              <a:buAutoNum type="arabicPeriod"/>
            </a:pPr>
            <a:r>
              <a:rPr lang="hr-HR" sz="2000" dirty="0" smtClean="0"/>
              <a:t>Konačni ustroj </a:t>
            </a:r>
            <a:r>
              <a:rPr lang="hr-HR" sz="2000" dirty="0" err="1" smtClean="0"/>
              <a:t>Elixir</a:t>
            </a:r>
            <a:r>
              <a:rPr lang="hr-HR" sz="2000" dirty="0" smtClean="0"/>
              <a:t> čvor Hrvatska</a:t>
            </a:r>
          </a:p>
          <a:p>
            <a:pPr marL="342900" indent="-342900">
              <a:buAutoNum type="arabicPeriod"/>
            </a:pPr>
            <a:r>
              <a:rPr lang="hr-HR" sz="2000" dirty="0" smtClean="0"/>
              <a:t>Vremenski raspored aktivnosti</a:t>
            </a:r>
          </a:p>
          <a:p>
            <a:pPr marL="342900" indent="-342900"/>
            <a:r>
              <a:rPr lang="hr-HR" sz="2000" dirty="0" smtClean="0"/>
              <a:t>Poveznice</a:t>
            </a:r>
          </a:p>
          <a:p>
            <a:pPr marL="342900" indent="-342900"/>
            <a:r>
              <a:rPr lang="hr-HR" sz="2000" dirty="0" smtClean="0">
                <a:hlinkClick r:id="rId3"/>
              </a:rPr>
              <a:t>     </a:t>
            </a:r>
            <a:r>
              <a:rPr lang="hr-HR" sz="2000" dirty="0" err="1" smtClean="0">
                <a:hlinkClick r:id="rId3"/>
              </a:rPr>
              <a:t>genomika</a:t>
            </a:r>
            <a:r>
              <a:rPr lang="hr-HR" sz="2000" dirty="0" smtClean="0">
                <a:hlinkClick r:id="rId3"/>
              </a:rPr>
              <a:t>-hazu@</a:t>
            </a:r>
            <a:r>
              <a:rPr lang="hr-HR" sz="2000" dirty="0" err="1" smtClean="0">
                <a:hlinkClick r:id="rId3"/>
              </a:rPr>
              <a:t>hazu.hr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sgamulin@</a:t>
            </a:r>
            <a:r>
              <a:rPr lang="hr-HR" sz="2000" dirty="0" err="1" smtClean="0"/>
              <a:t>hazu.hr</a:t>
            </a:r>
            <a:endParaRPr lang="hr-HR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836712"/>
            <a:ext cx="77048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Vlada R. Hrvatske podnosi zahtjev  odboru   </a:t>
            </a:r>
            <a:r>
              <a:rPr lang="hr-HR" sz="2400" dirty="0" err="1" smtClean="0"/>
              <a:t>Elixir</a:t>
            </a:r>
            <a:r>
              <a:rPr lang="hr-HR" sz="2400" dirty="0" smtClean="0"/>
              <a:t> konzorcija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Odbor </a:t>
            </a:r>
            <a:r>
              <a:rPr lang="hr-HR" sz="2400" dirty="0" err="1" smtClean="0"/>
              <a:t>Elixir</a:t>
            </a:r>
            <a:r>
              <a:rPr lang="hr-HR" sz="2400" dirty="0" smtClean="0"/>
              <a:t> konzorcija razmatra zahtjev –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prihvaćen - Vlada potpisuje ugovor s </a:t>
            </a:r>
            <a:r>
              <a:rPr lang="hr-HR" sz="2400" dirty="0" err="1" smtClean="0"/>
              <a:t>Elixir</a:t>
            </a:r>
            <a:r>
              <a:rPr lang="hr-HR" sz="2400" dirty="0" smtClean="0"/>
              <a:t> konzorcijem, R. Hrvatska postaje član </a:t>
            </a:r>
            <a:r>
              <a:rPr lang="hr-HR" sz="2400" dirty="0" err="1" smtClean="0"/>
              <a:t>Elixira</a:t>
            </a:r>
            <a:endParaRPr lang="hr-H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Akademska zajednica osniva čvor i predaje prijedlog za odobrenje čvora. Izrađuje plan usluga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Odbor i Znanstveno vijeće razmatraju prijedlog- prihvaćen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err="1" smtClean="0"/>
              <a:t>Kordinacijska</a:t>
            </a:r>
            <a:r>
              <a:rPr lang="hr-HR" sz="2400" dirty="0" smtClean="0"/>
              <a:t> ustanova  čvora potpisuje ugovor s </a:t>
            </a:r>
            <a:r>
              <a:rPr lang="hr-HR" sz="2400" dirty="0" err="1" smtClean="0"/>
              <a:t>Elixir</a:t>
            </a:r>
            <a:r>
              <a:rPr lang="hr-HR" sz="2400" dirty="0" smtClean="0"/>
              <a:t> </a:t>
            </a:r>
            <a:r>
              <a:rPr lang="hr-HR" sz="2400" dirty="0" err="1" smtClean="0"/>
              <a:t>Hub</a:t>
            </a:r>
            <a:r>
              <a:rPr lang="hr-HR" sz="2400" dirty="0" smtClean="0"/>
              <a:t>-om o suradnji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43" y="476672"/>
            <a:ext cx="7330957" cy="58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12776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Sastanak u Ministarstvu znanosti i obrazovanja R. Hrvatske 11. lipnja 2019.</a:t>
            </a:r>
          </a:p>
          <a:p>
            <a:r>
              <a:rPr lang="hr-HR" sz="2000" dirty="0" smtClean="0"/>
              <a:t>Državni tajnik </a:t>
            </a:r>
            <a:r>
              <a:rPr lang="hr-HR" sz="2000" dirty="0" err="1" smtClean="0"/>
              <a:t>dr</a:t>
            </a:r>
            <a:r>
              <a:rPr lang="hr-HR" sz="2000" dirty="0" smtClean="0"/>
              <a:t>. Tome </a:t>
            </a:r>
            <a:r>
              <a:rPr lang="hr-HR" sz="2000" dirty="0" err="1" smtClean="0"/>
              <a:t>Antičić</a:t>
            </a:r>
            <a:endParaRPr lang="hr-HR" sz="2000" dirty="0" smtClean="0"/>
          </a:p>
          <a:p>
            <a:r>
              <a:rPr lang="hr-HR" sz="2000" dirty="0" err="1" smtClean="0"/>
              <a:t>Gosp</a:t>
            </a:r>
            <a:r>
              <a:rPr lang="hr-HR" sz="2000" dirty="0" smtClean="0"/>
              <a:t>. Saša </a:t>
            </a:r>
            <a:r>
              <a:rPr lang="hr-HR" sz="2000" dirty="0" err="1" smtClean="0"/>
              <a:t>Skenzić</a:t>
            </a:r>
            <a:endParaRPr lang="hr-HR" sz="2000" dirty="0" smtClean="0"/>
          </a:p>
          <a:p>
            <a:r>
              <a:rPr lang="hr-HR" sz="2000" dirty="0" smtClean="0"/>
              <a:t>Akademici</a:t>
            </a:r>
          </a:p>
          <a:p>
            <a:r>
              <a:rPr lang="hr-HR" sz="2000" dirty="0" smtClean="0"/>
              <a:t>Vladimir Paar</a:t>
            </a:r>
          </a:p>
          <a:p>
            <a:r>
              <a:rPr lang="hr-HR" sz="2000" dirty="0" smtClean="0"/>
              <a:t>Slobodan </a:t>
            </a:r>
            <a:r>
              <a:rPr lang="hr-HR" sz="2000" dirty="0" err="1" smtClean="0"/>
              <a:t>Vukićević</a:t>
            </a:r>
            <a:endParaRPr lang="hr-HR" sz="2000" dirty="0" smtClean="0"/>
          </a:p>
          <a:p>
            <a:r>
              <a:rPr lang="hr-HR" sz="2000" dirty="0" smtClean="0"/>
              <a:t>Stjepan Gamulin</a:t>
            </a:r>
          </a:p>
          <a:p>
            <a:endParaRPr lang="hr-HR" sz="2000" dirty="0" smtClean="0"/>
          </a:p>
          <a:p>
            <a:r>
              <a:rPr lang="hr-HR" sz="2000" dirty="0" smtClean="0"/>
              <a:t>Ministarstvu znanosti i obrazovanja R. Hrvatske poslati će zahtjev Odboru </a:t>
            </a:r>
            <a:r>
              <a:rPr lang="hr-HR" sz="2000" dirty="0" err="1" smtClean="0"/>
              <a:t>Elixir</a:t>
            </a:r>
            <a:r>
              <a:rPr lang="hr-HR" sz="2000" dirty="0" smtClean="0"/>
              <a:t> konzorcija za prijem R. </a:t>
            </a:r>
            <a:r>
              <a:rPr lang="hr-HR" sz="2000" dirty="0" err="1" smtClean="0"/>
              <a:t>Harvatske</a:t>
            </a:r>
            <a:endParaRPr lang="hr-HR" sz="2000" dirty="0" smtClean="0"/>
          </a:p>
          <a:p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426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64088" y="335699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u="sng" dirty="0" smtClean="0">
                <a:hlinkClick r:id="rId3"/>
              </a:rPr>
              <a:t>https://elixir-europe.org/system/files/documents/elixir-handbook-of-operations-august-2018.pdf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"/>
            <a:ext cx="605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302"/>
          <a:stretch>
            <a:fillRect/>
          </a:stretch>
        </p:blipFill>
        <p:spPr bwMode="auto">
          <a:xfrm>
            <a:off x="179512" y="0"/>
            <a:ext cx="862965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6612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https://elixir-europe.org/about-us/who-we-are/nodes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71450"/>
            <a:ext cx="75819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4101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183823" cy="33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185</Words>
  <Application>Microsoft Office PowerPoint</Application>
  <PresentationFormat>On-screen Show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Stjepan Gamulin</dc:creator>
  <cp:lastModifiedBy>Stjepan Gamulin</cp:lastModifiedBy>
  <cp:revision>26</cp:revision>
  <dcterms:created xsi:type="dcterms:W3CDTF">2019-06-08T18:12:43Z</dcterms:created>
  <dcterms:modified xsi:type="dcterms:W3CDTF">2019-06-16T09:42:04Z</dcterms:modified>
</cp:coreProperties>
</file>