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500"/>
    <a:srgbClr val="68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DA511-CBDF-4125-BC7F-C66C3F3187ED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21E6A-7B08-4C2E-ACC0-F1F8A233C2D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1E6A-7B08-4C2E-ACC0-F1F8A233C2DF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1E6A-7B08-4C2E-ACC0-F1F8A233C2DF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2E77-2940-4936-8DE1-2A79DFF88C4E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67544" y="141277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   </a:t>
            </a:r>
            <a:endParaRPr lang="hr-HR" sz="3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83568" y="5085184"/>
            <a:ext cx="667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Branka </a:t>
            </a:r>
            <a:r>
              <a:rPr lang="hr-H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Migotti</a:t>
            </a:r>
            <a:endParaRPr lang="hr-H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r-H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Croatian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Academy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Sciences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Arts</a:t>
            </a:r>
            <a:endParaRPr lang="hr-H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Zagreb </a:t>
            </a:r>
            <a:endParaRPr lang="hr-H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3526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TOMBSTONE CLIENTS IN SOUTH-WESTERN PANNONIA: 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SOCIAL AND ECONOMIC ASPECTS 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9" name="Picture 5" descr="hrzz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301208"/>
            <a:ext cx="1296144" cy="543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683568" y="623731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  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Slika 4" descr="migotti fig. 1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5204601" cy="4929415"/>
          </a:xfrm>
          <a:prstGeom prst="rect">
            <a:avLst/>
          </a:prstGeom>
        </p:spPr>
      </p:pic>
      <p:pic>
        <p:nvPicPr>
          <p:cNvPr id="4" name="Slika 3" descr="fig. 4 new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4139952" cy="2235279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0" y="1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FUNERARY STONES OF SW PANNONIA IN THEIR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MATERIAL, 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S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OCIAL AND RELIGIOUS CONTEXT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1475656" y="3284984"/>
            <a:ext cx="1584176" cy="936104"/>
          </a:xfrm>
          <a:prstGeom prst="ellipse">
            <a:avLst/>
          </a:prstGeom>
          <a:noFill/>
          <a:ln w="190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6660232" y="2996952"/>
            <a:ext cx="1656184" cy="1080120"/>
          </a:xfrm>
          <a:prstGeom prst="ellipse">
            <a:avLst/>
          </a:prstGeom>
          <a:noFill/>
          <a:ln w="190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323528" y="69269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TOMBSTONE CLIENTS IN SW PANNONIA: SOCIAL AND ECONOMIC ASPECTS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611560" y="18864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                     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0" y="3326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TOMBSTONE CLIENTS IN SOUTH-WESTERN PANNONIA:</a:t>
            </a:r>
            <a:endParaRPr lang="hr-H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OCIAL AND ECONOMIC ASPECTS </a:t>
            </a:r>
            <a:endParaRPr lang="en-GB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07504" y="1700808"/>
            <a:ext cx="121969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I.   </a:t>
            </a:r>
            <a:r>
              <a:rPr lang="en-GB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SOCIAL </a:t>
            </a:r>
            <a:r>
              <a:rPr lang="en-GB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BACKGROUND OF THE PURCHASERS </a:t>
            </a:r>
            <a:endParaRPr lang="hr-HR" u="sng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pPr marL="400050" indent="-400050">
              <a:buAutoNum type="romanUcPeriod"/>
            </a:pP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-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CIVILIANS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VS. MILITARY, ACTIVE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SOLDIERS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OR VETERANS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ROMAN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CITIZENS VS. 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PEREGRINI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AND SLAVES)</a:t>
            </a: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 </a:t>
            </a: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II. </a:t>
            </a:r>
            <a:r>
              <a:rPr lang="en-GB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SOCIO-ECONOMIC </a:t>
            </a:r>
            <a:r>
              <a:rPr lang="en-GB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ASPECT</a:t>
            </a:r>
            <a:r>
              <a:rPr lang="hr-HR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</a:t>
            </a: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-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KIND OF MONUMENT (TITULUS, STEL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E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SARCOPHAGUS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ALTAR, AEDICULA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</a:t>
            </a: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-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MATERIAL USED (MARBLE OR OTHER STONE,  LOCAL OR IMPORTED)</a:t>
            </a: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  - 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QUALITY OF EXECUTION</a:t>
            </a: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endParaRPr lang="hr-H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endParaRPr lang="hr-H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endParaRPr lang="hr-H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III. </a:t>
            </a:r>
            <a:r>
              <a:rPr lang="en-GB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RELATIONSHIP </a:t>
            </a:r>
            <a:r>
              <a:rPr lang="en-GB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BETWEEN THE COMMEMORATORS AND COMMEMORATED</a:t>
            </a:r>
            <a:endParaRPr lang="hr-HR" u="sng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                                                          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 </a:t>
            </a:r>
          </a:p>
          <a:p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23528" y="999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796136" y="1556792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179512" y="116632"/>
            <a:ext cx="65527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107 MONUMENTS – 3 GROUPS</a:t>
            </a:r>
            <a:endParaRPr lang="hr-H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endParaRPr lang="hr-H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hr-HR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EPITAPH AND PICTURE 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: 23   </a:t>
            </a:r>
          </a:p>
          <a:p>
            <a:pPr marL="457200" indent="-457200"/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</a:t>
            </a:r>
          </a:p>
          <a:p>
            <a:pPr marL="457200" indent="-457200"/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15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portraits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                       8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accessory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picture</a:t>
            </a:r>
          </a:p>
          <a:p>
            <a:pPr marL="457200" indent="-457200"/>
            <a:endParaRPr lang="hr-H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pPr marL="457200" indent="-457200"/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</a:p>
          <a:p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07504" y="285293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hr-HR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ONLY PICTURE 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: 34</a:t>
            </a:r>
          </a:p>
          <a:p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13/11 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portrait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                    21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accessory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picture  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251520" y="5229200"/>
            <a:ext cx="328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3.  </a:t>
            </a:r>
            <a:r>
              <a:rPr lang="hr-HR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ONLY EPITAPH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: 33/18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732240" y="11663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46 </a:t>
            </a:r>
            <a:endParaRPr lang="hr-HR" sz="24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" name="Slika 9" descr="epitaf i tek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196752"/>
            <a:ext cx="720080" cy="1534596"/>
          </a:xfrm>
          <a:prstGeom prst="rect">
            <a:avLst/>
          </a:prstGeom>
        </p:spPr>
      </p:pic>
      <p:pic>
        <p:nvPicPr>
          <p:cNvPr id="12" name="Slika 11" descr="epitaf i slika pomoć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628800"/>
            <a:ext cx="1080120" cy="1283588"/>
          </a:xfrm>
          <a:prstGeom prst="rect">
            <a:avLst/>
          </a:prstGeom>
        </p:spPr>
      </p:pic>
      <p:pic>
        <p:nvPicPr>
          <p:cNvPr id="13" name="Slika 12" descr="samo slika portr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861048"/>
            <a:ext cx="1152128" cy="1125712"/>
          </a:xfrm>
          <a:prstGeom prst="rect">
            <a:avLst/>
          </a:prstGeom>
        </p:spPr>
      </p:pic>
      <p:pic>
        <p:nvPicPr>
          <p:cNvPr id="14" name="Slika 13" descr="LK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077072"/>
            <a:ext cx="1976016" cy="829098"/>
          </a:xfrm>
          <a:prstGeom prst="rect">
            <a:avLst/>
          </a:prstGeom>
        </p:spPr>
      </p:pic>
      <p:pic>
        <p:nvPicPr>
          <p:cNvPr id="15" name="Slika 14" descr="samo epita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5589240"/>
            <a:ext cx="1156550" cy="1161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/>
          <p:nvPr/>
        </p:nvSpPr>
        <p:spPr>
          <a:xfrm>
            <a:off x="827584" y="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     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6228184" y="3356992"/>
            <a:ext cx="291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endParaRPr lang="hr-HR" sz="12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755576" y="4149080"/>
            <a:ext cx="3960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12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rgia" pitchFamily="18" charset="0"/>
              </a:rPr>
              <a:t>           </a:t>
            </a:r>
            <a:endParaRPr lang="hr-HR" sz="1400" dirty="0">
              <a:solidFill>
                <a:prstClr val="black">
                  <a:lumMod val="65000"/>
                  <a:lumOff val="35000"/>
                </a:prstClr>
              </a:solidFill>
              <a:latin typeface="Georgia" pitchFamily="18" charset="0"/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827584" y="6237312"/>
            <a:ext cx="471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4499992" y="2780928"/>
            <a:ext cx="4644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        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6444208" y="5891212"/>
            <a:ext cx="2902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3923928" y="908720"/>
            <a:ext cx="52200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r>
              <a:rPr lang="hr-H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GB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Domu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(!) </a:t>
            </a:r>
            <a:r>
              <a:rPr lang="en-GB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aetern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(a)e et </a:t>
            </a:r>
            <a:r>
              <a:rPr lang="en-GB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perpe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</a:p>
          <a:p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[t]u(a)e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securitati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C(a)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enius</a:t>
            </a:r>
            <a:endParaRPr lang="hr-HR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[---]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ianus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ir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e(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gregius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v(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ivus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f(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ecit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avio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Tibe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</a:p>
          <a:p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[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rian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]i[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?] q(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ui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v(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ixit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(nos) XXX-</a:t>
            </a:r>
          </a:p>
          <a:p>
            <a:r>
              <a:rPr lang="hr-HR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[---]ni (a)e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Urs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(a)e q(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uae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v(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ixit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(nos)-</a:t>
            </a:r>
          </a:p>
          <a:p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[---]ne q(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uae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v(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ixit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(nos) IIII</a:t>
            </a:r>
          </a:p>
          <a:p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[---] q(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uae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v(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ixit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(nos)</a:t>
            </a:r>
          </a:p>
          <a:p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[------</a:t>
            </a:r>
          </a:p>
          <a:p>
            <a:endParaRPr lang="hr-HR" i="1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To  the eternal home and lasting  security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.</a:t>
            </a: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C(a)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enius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(?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ianus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), vir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egregius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erected (this </a:t>
            </a: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monument)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while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still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alive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for 30-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year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(or more) old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Flavius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Tibe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(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rianicus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?), to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Ursa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who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lived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…, </a:t>
            </a: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… who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lived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4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years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… who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lived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…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395536" y="0"/>
            <a:ext cx="8748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                       THE STELE OF C(A)ENIUS</a:t>
            </a:r>
          </a:p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</a:p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 Sisak, 2nd half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of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the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3rd c.,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Archaeological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Museum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in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Zagreb 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2" name="Slika 11" descr="fig. 18 - iz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8720"/>
            <a:ext cx="3621659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lika 30" descr="natpis - kop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437112"/>
            <a:ext cx="2520696" cy="2176272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115616" y="26064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     </a:t>
            </a:r>
            <a:endParaRPr lang="hr-HR" sz="2000" i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pic>
        <p:nvPicPr>
          <p:cNvPr id="11" name="Slika 10" descr="8817-4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4686724" cy="3050631"/>
          </a:xfrm>
          <a:prstGeom prst="rect">
            <a:avLst/>
          </a:prstGeom>
        </p:spPr>
      </p:pic>
      <p:pic>
        <p:nvPicPr>
          <p:cNvPr id="12" name="Slika 11" descr="scan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836712"/>
            <a:ext cx="3891596" cy="2489392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683568" y="3717032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Tibe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-    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Tiberianicus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Tiberianus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Tiberinus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Tiberius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Tibeurnus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8" name="Ravni poveznik 7"/>
          <p:cNvCxnSpPr/>
          <p:nvPr/>
        </p:nvCxnSpPr>
        <p:spPr>
          <a:xfrm>
            <a:off x="3203848" y="2708920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/>
          <p:cNvSpPr txBox="1"/>
          <p:nvPr/>
        </p:nvSpPr>
        <p:spPr>
          <a:xfrm>
            <a:off x="3563888" y="5615529"/>
            <a:ext cx="5580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Tibe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/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rino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or </a:t>
            </a:r>
            <a:r>
              <a:rPr lang="hr-HR" sz="2000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Tibe</a:t>
            </a:r>
            <a:r>
              <a:rPr lang="hr-HR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/</a:t>
            </a:r>
            <a:r>
              <a:rPr lang="hr-HR" sz="2000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riano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v(iro) e(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gregio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6" name="Ravni poveznik 15"/>
          <p:cNvCxnSpPr/>
          <p:nvPr/>
        </p:nvCxnSpPr>
        <p:spPr>
          <a:xfrm>
            <a:off x="5292080" y="2132856"/>
            <a:ext cx="3240360" cy="0"/>
          </a:xfrm>
          <a:prstGeom prst="line">
            <a:avLst/>
          </a:prstGeom>
          <a:ln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5364088" y="2420888"/>
            <a:ext cx="3168352" cy="0"/>
          </a:xfrm>
          <a:prstGeom prst="line">
            <a:avLst/>
          </a:prstGeom>
          <a:ln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/>
          <p:cNvCxnSpPr/>
          <p:nvPr/>
        </p:nvCxnSpPr>
        <p:spPr>
          <a:xfrm>
            <a:off x="5436096" y="2708920"/>
            <a:ext cx="3168352" cy="0"/>
          </a:xfrm>
          <a:prstGeom prst="line">
            <a:avLst/>
          </a:prstGeom>
          <a:ln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niOkvir 20"/>
          <p:cNvSpPr txBox="1"/>
          <p:nvPr/>
        </p:nvSpPr>
        <p:spPr>
          <a:xfrm>
            <a:off x="5436096" y="20608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680000"/>
                </a:solidFill>
              </a:rPr>
              <a:t> </a:t>
            </a:r>
            <a:r>
              <a:rPr lang="hr-HR" sz="2000" dirty="0" smtClean="0">
                <a:solidFill>
                  <a:srgbClr val="680000"/>
                </a:solidFill>
                <a:latin typeface="Georgia" pitchFamily="18" charset="0"/>
              </a:rPr>
              <a:t>RIANO•VE •</a:t>
            </a:r>
            <a:endParaRPr lang="hr-HR" sz="2000" dirty="0">
              <a:solidFill>
                <a:srgbClr val="680000"/>
              </a:solidFill>
              <a:latin typeface="Georgia" pitchFamily="18" charset="0"/>
            </a:endParaRPr>
          </a:p>
        </p:txBody>
      </p:sp>
      <p:sp>
        <p:nvSpPr>
          <p:cNvPr id="23" name="TekstniOkvir 22"/>
          <p:cNvSpPr txBox="1"/>
          <p:nvPr/>
        </p:nvSpPr>
        <p:spPr>
          <a:xfrm>
            <a:off x="5508104" y="234888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680000"/>
                </a:solidFill>
                <a:latin typeface="Georgia" pitchFamily="18" charset="0"/>
              </a:rPr>
              <a:t>V I </a:t>
            </a:r>
            <a:r>
              <a:rPr lang="hr-HR" sz="2000" dirty="0" err="1" smtClean="0">
                <a:solidFill>
                  <a:srgbClr val="680000"/>
                </a:solidFill>
                <a:latin typeface="Georgia" pitchFamily="18" charset="0"/>
              </a:rPr>
              <a:t>I</a:t>
            </a:r>
            <a:r>
              <a:rPr lang="hr-HR" sz="2000" dirty="0" smtClean="0">
                <a:solidFill>
                  <a:srgbClr val="680000"/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rgbClr val="680000"/>
                </a:solidFill>
                <a:latin typeface="Georgia" pitchFamily="18" charset="0"/>
              </a:rPr>
              <a:t>I</a:t>
            </a:r>
            <a:r>
              <a:rPr lang="hr-HR" sz="2000" dirty="0" smtClean="0">
                <a:solidFill>
                  <a:srgbClr val="680000"/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rgbClr val="680000"/>
                </a:solidFill>
                <a:latin typeface="Georgia" pitchFamily="18" charset="0"/>
              </a:rPr>
              <a:t>I</a:t>
            </a:r>
            <a:r>
              <a:rPr lang="hr-HR" sz="2000" dirty="0" smtClean="0">
                <a:solidFill>
                  <a:srgbClr val="680000"/>
                </a:solidFill>
                <a:latin typeface="Georgia" pitchFamily="18" charset="0"/>
              </a:rPr>
              <a:t> • CEN</a:t>
            </a:r>
            <a:endParaRPr lang="hr-HR" sz="2000" dirty="0">
              <a:solidFill>
                <a:srgbClr val="680000"/>
              </a:solidFill>
              <a:latin typeface="Georgia" pitchFamily="18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5508104" y="18448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680000"/>
                </a:solidFill>
                <a:latin typeface="Georgia" pitchFamily="18" charset="0"/>
              </a:rPr>
              <a:t>?????</a:t>
            </a:r>
            <a:endParaRPr lang="hr-HR" sz="2000" dirty="0">
              <a:solidFill>
                <a:srgbClr val="680000"/>
              </a:solidFill>
              <a:latin typeface="Georgia" pitchFamily="18" charset="0"/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755576" y="2348880"/>
            <a:ext cx="18722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/>
          <p:cNvSpPr txBox="1"/>
          <p:nvPr/>
        </p:nvSpPr>
        <p:spPr>
          <a:xfrm>
            <a:off x="755576" y="191683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Georgia" pitchFamily="18" charset="0"/>
              </a:rPr>
              <a:t>R I A N I C O </a:t>
            </a:r>
            <a:endParaRPr lang="hr-HR" sz="2400" dirty="0">
              <a:latin typeface="Georgia" pitchFamily="18" charset="0"/>
            </a:endParaRPr>
          </a:p>
        </p:txBody>
      </p:sp>
      <p:cxnSp>
        <p:nvCxnSpPr>
          <p:cNvPr id="28" name="Ravni poveznik sa strelicom 27"/>
          <p:cNvCxnSpPr/>
          <p:nvPr/>
        </p:nvCxnSpPr>
        <p:spPr>
          <a:xfrm>
            <a:off x="467544" y="5445224"/>
            <a:ext cx="864096" cy="0"/>
          </a:xfrm>
          <a:prstGeom prst="straightConnector1">
            <a:avLst/>
          </a:prstGeom>
          <a:ln w="38100">
            <a:solidFill>
              <a:srgbClr val="360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sa strelicom 24"/>
          <p:cNvCxnSpPr/>
          <p:nvPr/>
        </p:nvCxnSpPr>
        <p:spPr>
          <a:xfrm>
            <a:off x="2051720" y="1700808"/>
            <a:ext cx="144016" cy="288032"/>
          </a:xfrm>
          <a:prstGeom prst="straightConnector1">
            <a:avLst/>
          </a:prstGeom>
          <a:ln w="28575">
            <a:solidFill>
              <a:srgbClr val="360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8817-4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556792"/>
            <a:ext cx="4686724" cy="3050631"/>
          </a:xfrm>
          <a:prstGeom prst="rect">
            <a:avLst/>
          </a:prstGeom>
        </p:spPr>
      </p:pic>
      <p:cxnSp>
        <p:nvCxnSpPr>
          <p:cNvPr id="12" name="Ravni poveznik 11"/>
          <p:cNvCxnSpPr/>
          <p:nvPr/>
        </p:nvCxnSpPr>
        <p:spPr>
          <a:xfrm>
            <a:off x="4283968" y="2348880"/>
            <a:ext cx="4860032" cy="0"/>
          </a:xfrm>
          <a:prstGeom prst="line">
            <a:avLst/>
          </a:prstGeom>
          <a:ln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>
            <a:off x="4355976" y="2708920"/>
            <a:ext cx="4788024" cy="72008"/>
          </a:xfrm>
          <a:prstGeom prst="line">
            <a:avLst/>
          </a:prstGeom>
          <a:ln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4283968" y="3068960"/>
            <a:ext cx="4860032" cy="0"/>
          </a:xfrm>
          <a:prstGeom prst="line">
            <a:avLst/>
          </a:prstGeom>
          <a:ln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/>
          <p:cNvCxnSpPr/>
          <p:nvPr/>
        </p:nvCxnSpPr>
        <p:spPr>
          <a:xfrm>
            <a:off x="4355976" y="3356992"/>
            <a:ext cx="4788024" cy="72008"/>
          </a:xfrm>
          <a:prstGeom prst="line">
            <a:avLst/>
          </a:prstGeom>
          <a:ln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/>
          <p:cNvCxnSpPr/>
          <p:nvPr/>
        </p:nvCxnSpPr>
        <p:spPr>
          <a:xfrm>
            <a:off x="4355976" y="3717032"/>
            <a:ext cx="4788024" cy="72008"/>
          </a:xfrm>
          <a:prstGeom prst="line">
            <a:avLst/>
          </a:prstGeom>
          <a:ln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25"/>
          <p:cNvCxnSpPr/>
          <p:nvPr/>
        </p:nvCxnSpPr>
        <p:spPr>
          <a:xfrm>
            <a:off x="4355976" y="4077072"/>
            <a:ext cx="4788024" cy="72008"/>
          </a:xfrm>
          <a:prstGeom prst="line">
            <a:avLst/>
          </a:prstGeom>
          <a:ln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niOkvir 33"/>
          <p:cNvSpPr txBox="1"/>
          <p:nvPr/>
        </p:nvSpPr>
        <p:spPr>
          <a:xfrm>
            <a:off x="8748464" y="198884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1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5" name="TekstniOkvir 34"/>
          <p:cNvSpPr txBox="1"/>
          <p:nvPr/>
        </p:nvSpPr>
        <p:spPr>
          <a:xfrm>
            <a:off x="8604448" y="24208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2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6" name="TekstniOkvir 35"/>
          <p:cNvSpPr txBox="1"/>
          <p:nvPr/>
        </p:nvSpPr>
        <p:spPr>
          <a:xfrm>
            <a:off x="8532440" y="27089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3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7" name="TekstniOkvir 36"/>
          <p:cNvSpPr txBox="1"/>
          <p:nvPr/>
        </p:nvSpPr>
        <p:spPr>
          <a:xfrm>
            <a:off x="8676456" y="2996952"/>
            <a:ext cx="53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4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8" name="TekstniOkvir 37"/>
          <p:cNvSpPr txBox="1"/>
          <p:nvPr/>
        </p:nvSpPr>
        <p:spPr>
          <a:xfrm>
            <a:off x="8748464" y="3429000"/>
            <a:ext cx="40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5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9" name="TekstniOkvir 38"/>
          <p:cNvSpPr txBox="1"/>
          <p:nvPr/>
        </p:nvSpPr>
        <p:spPr>
          <a:xfrm>
            <a:off x="8676456" y="3789040"/>
            <a:ext cx="47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6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0" name="TekstniOkvir 39"/>
          <p:cNvSpPr txBox="1"/>
          <p:nvPr/>
        </p:nvSpPr>
        <p:spPr>
          <a:xfrm>
            <a:off x="8748464" y="4077072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7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4499992" y="364502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3200" dirty="0">
              <a:latin typeface="Georgia" pitchFamily="18" charset="0"/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4427984" y="335699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Georgia" pitchFamily="18" charset="0"/>
              </a:rPr>
              <a:t>X </a:t>
            </a:r>
            <a:r>
              <a:rPr lang="hr-HR" sz="2000" dirty="0" err="1" smtClean="0">
                <a:latin typeface="Georgia" pitchFamily="18" charset="0"/>
              </a:rPr>
              <a:t>X</a:t>
            </a:r>
            <a:r>
              <a:rPr lang="hr-HR" sz="2000" dirty="0" smtClean="0">
                <a:latin typeface="Georgia" pitchFamily="18" charset="0"/>
              </a:rPr>
              <a:t> </a:t>
            </a:r>
            <a:r>
              <a:rPr lang="hr-HR" sz="2000" dirty="0" err="1" smtClean="0">
                <a:latin typeface="Georgia" pitchFamily="18" charset="0"/>
              </a:rPr>
              <a:t>X</a:t>
            </a:r>
            <a:r>
              <a:rPr lang="hr-HR" sz="2000" dirty="0" smtClean="0">
                <a:latin typeface="Georgia" pitchFamily="18" charset="0"/>
              </a:rPr>
              <a:t> </a:t>
            </a:r>
            <a:r>
              <a:rPr lang="hr-HR" sz="5400" dirty="0" smtClean="0">
                <a:latin typeface="Georgia" pitchFamily="18" charset="0"/>
              </a:rPr>
              <a:t>……….</a:t>
            </a:r>
            <a:endParaRPr lang="hr-HR" sz="5400" dirty="0">
              <a:latin typeface="Georgia" pitchFamily="18" charset="0"/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4499992" y="479715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Ursa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: XXXII – XXXVI …..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3" name="Slika 22" descr="fig. 18 - iz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91" y="476672"/>
            <a:ext cx="3829664" cy="6048672"/>
          </a:xfrm>
          <a:prstGeom prst="rect">
            <a:avLst/>
          </a:prstGeom>
        </p:spPr>
      </p:pic>
      <p:sp>
        <p:nvSpPr>
          <p:cNvPr id="25" name="TekstniOkvir 24"/>
          <p:cNvSpPr txBox="1"/>
          <p:nvPr/>
        </p:nvSpPr>
        <p:spPr>
          <a:xfrm>
            <a:off x="8677460" y="4365104"/>
            <a:ext cx="46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8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4355976" y="407707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Georgia" pitchFamily="18" charset="0"/>
              </a:rPr>
              <a:t> </a:t>
            </a:r>
            <a:r>
              <a:rPr lang="hr-HR" sz="2000" dirty="0" smtClean="0">
                <a:latin typeface="Georgia" pitchFamily="18" charset="0"/>
              </a:rPr>
              <a:t>F L</a:t>
            </a:r>
            <a:r>
              <a:rPr lang="hr-HR" sz="1600" dirty="0" smtClean="0">
                <a:latin typeface="Verdana"/>
                <a:ea typeface="Verdana"/>
                <a:cs typeface="Verdana"/>
              </a:rPr>
              <a:t>●</a:t>
            </a:r>
            <a:r>
              <a:rPr lang="hr-HR" sz="2000" dirty="0" smtClean="0">
                <a:latin typeface="Georgia" pitchFamily="18" charset="0"/>
              </a:rPr>
              <a:t>C A M P A N I L </a:t>
            </a:r>
            <a:r>
              <a:rPr lang="hr-HR" sz="2000" dirty="0" err="1" smtClean="0">
                <a:latin typeface="Georgia" pitchFamily="18" charset="0"/>
              </a:rPr>
              <a:t>L</a:t>
            </a:r>
            <a:r>
              <a:rPr lang="hr-HR" sz="2000" dirty="0" smtClean="0">
                <a:latin typeface="Georgia" pitchFamily="18" charset="0"/>
              </a:rPr>
              <a:t> E</a:t>
            </a:r>
            <a:r>
              <a:rPr lang="hr-HR" sz="1600" dirty="0" smtClean="0">
                <a:latin typeface="Verdana"/>
                <a:ea typeface="Verdana"/>
                <a:cs typeface="Verdana"/>
              </a:rPr>
              <a:t>●</a:t>
            </a:r>
            <a:r>
              <a:rPr lang="hr-HR" sz="2000" dirty="0" smtClean="0">
                <a:latin typeface="Georgia" pitchFamily="18" charset="0"/>
              </a:rPr>
              <a:t>QV</a:t>
            </a:r>
            <a:r>
              <a:rPr lang="hr-HR" sz="1600" dirty="0" smtClean="0">
                <a:latin typeface="Verdana"/>
                <a:ea typeface="Verdana"/>
                <a:cs typeface="Verdana"/>
              </a:rPr>
              <a:t>●</a:t>
            </a:r>
            <a:r>
              <a:rPr lang="hr-HR" dirty="0" smtClean="0">
                <a:latin typeface="Georgia" pitchFamily="18" charset="0"/>
              </a:rPr>
              <a:t> </a:t>
            </a:r>
            <a:endParaRPr lang="hr-HR" dirty="0">
              <a:latin typeface="Georgia" pitchFamily="18" charset="0"/>
            </a:endParaRPr>
          </a:p>
        </p:txBody>
      </p:sp>
      <p:sp>
        <p:nvSpPr>
          <p:cNvPr id="30" name="TekstniOkvir 29"/>
          <p:cNvSpPr txBox="1"/>
          <p:nvPr/>
        </p:nvSpPr>
        <p:spPr>
          <a:xfrm>
            <a:off x="4499992" y="573325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Antoniana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Calendiola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Felicissima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… 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4" name="Ravni poveznik 43"/>
          <p:cNvCxnSpPr/>
          <p:nvPr/>
        </p:nvCxnSpPr>
        <p:spPr>
          <a:xfrm>
            <a:off x="4355976" y="4437112"/>
            <a:ext cx="4788024" cy="0"/>
          </a:xfrm>
          <a:prstGeom prst="line">
            <a:avLst/>
          </a:prstGeom>
          <a:ln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1187624" y="2348880"/>
            <a:ext cx="3744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1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                                                    </a:t>
            </a:r>
            <a:endParaRPr lang="hr-HR" sz="1400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611560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                                                                                      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6228184" y="1166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148064" y="3429000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</a:t>
            </a:r>
            <a:endParaRPr lang="hr-HR" dirty="0">
              <a:latin typeface="Georgia" pitchFamily="18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4644008" y="35730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-180528" y="566124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21" name="Ravni poveznik sa strelicom 20"/>
          <p:cNvCxnSpPr/>
          <p:nvPr/>
        </p:nvCxnSpPr>
        <p:spPr>
          <a:xfrm>
            <a:off x="2627784" y="0"/>
            <a:ext cx="0" cy="476672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lika 19" descr="fig. 18 - iz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104456" cy="6334332"/>
          </a:xfrm>
          <a:prstGeom prst="rect">
            <a:avLst/>
          </a:prstGeom>
        </p:spPr>
      </p:pic>
      <p:sp>
        <p:nvSpPr>
          <p:cNvPr id="22" name="TekstniOkvir 21"/>
          <p:cNvSpPr txBox="1"/>
          <p:nvPr/>
        </p:nvSpPr>
        <p:spPr>
          <a:xfrm>
            <a:off x="4644008" y="836712"/>
            <a:ext cx="4270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Was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Caenius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meant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to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be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buried</a:t>
            </a:r>
            <a:endParaRPr lang="hr-H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in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the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Flavii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family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’s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grave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?</a:t>
            </a:r>
          </a:p>
          <a:p>
            <a:endParaRPr lang="hr-H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endParaRPr lang="hr-H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endParaRPr lang="hr-H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endParaRPr lang="hr-H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If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not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why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was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he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depicted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in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the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</a:t>
            </a:r>
          </a:p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family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portrait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? 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3" name="TekstniOkvir 22"/>
          <p:cNvSpPr txBox="1"/>
          <p:nvPr/>
        </p:nvSpPr>
        <p:spPr>
          <a:xfrm>
            <a:off x="4644008" y="465313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V(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ivus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F(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ecit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 vs. V(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ivus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F(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ecit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S(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ibi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</a:t>
            </a:r>
          </a:p>
          <a:p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V(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ivus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F(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ecit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vs. F(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ieri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I(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ussit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67544" y="242088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THANK YOU FOR YOUR ATTENTION!</a:t>
            </a:r>
            <a:endParaRPr lang="hr-HR" sz="3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465</Words>
  <Application>Microsoft Office PowerPoint</Application>
  <PresentationFormat>Prikaz na zaslonu (4:3)</PresentationFormat>
  <Paragraphs>107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Branka Migotti</dc:creator>
  <cp:lastModifiedBy>Branka Migotti</cp:lastModifiedBy>
  <cp:revision>127</cp:revision>
  <dcterms:created xsi:type="dcterms:W3CDTF">2016-06-08T09:51:10Z</dcterms:created>
  <dcterms:modified xsi:type="dcterms:W3CDTF">2017-06-12T15:04:47Z</dcterms:modified>
</cp:coreProperties>
</file>